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46" r:id="rId2"/>
    <p:sldId id="3608" r:id="rId3"/>
    <p:sldId id="3746" r:id="rId4"/>
    <p:sldId id="3747" r:id="rId5"/>
    <p:sldId id="3768" r:id="rId6"/>
    <p:sldId id="3749" r:id="rId7"/>
    <p:sldId id="3750" r:id="rId8"/>
    <p:sldId id="3751" r:id="rId9"/>
    <p:sldId id="3763" r:id="rId10"/>
    <p:sldId id="3753" r:id="rId11"/>
    <p:sldId id="3764" r:id="rId12"/>
    <p:sldId id="3761" r:id="rId13"/>
    <p:sldId id="3755" r:id="rId14"/>
    <p:sldId id="3756" r:id="rId15"/>
    <p:sldId id="3767" r:id="rId16"/>
    <p:sldId id="3757" r:id="rId17"/>
    <p:sldId id="3758" r:id="rId18"/>
    <p:sldId id="3759" r:id="rId19"/>
    <p:sldId id="3760" r:id="rId20"/>
    <p:sldId id="3771" r:id="rId21"/>
    <p:sldId id="3603" r:id="rId22"/>
    <p:sldId id="3745" r:id="rId23"/>
    <p:sldId id="3766" r:id="rId24"/>
    <p:sldId id="3744" r:id="rId25"/>
    <p:sldId id="3696" r:id="rId26"/>
    <p:sldId id="3735" r:id="rId27"/>
    <p:sldId id="262" r:id="rId28"/>
    <p:sldId id="796" r:id="rId29"/>
    <p:sldId id="3731" r:id="rId30"/>
    <p:sldId id="3738" r:id="rId31"/>
    <p:sldId id="3739" r:id="rId32"/>
    <p:sldId id="3734" r:id="rId33"/>
    <p:sldId id="3737" r:id="rId34"/>
    <p:sldId id="3740" r:id="rId35"/>
    <p:sldId id="3732" r:id="rId36"/>
    <p:sldId id="3743" r:id="rId37"/>
    <p:sldId id="3733" r:id="rId38"/>
    <p:sldId id="3742" r:id="rId39"/>
    <p:sldId id="3770" r:id="rId40"/>
    <p:sldId id="3769" r:id="rId41"/>
    <p:sldId id="3727" r:id="rId42"/>
    <p:sldId id="3723" r:id="rId43"/>
    <p:sldId id="3726" r:id="rId44"/>
    <p:sldId id="3724" r:id="rId45"/>
    <p:sldId id="3728" r:id="rId46"/>
    <p:sldId id="3681" r:id="rId47"/>
    <p:sldId id="3620" r:id="rId48"/>
    <p:sldId id="3561" r:id="rId49"/>
    <p:sldId id="749" r:id="rId50"/>
    <p:sldId id="1002" r:id="rId51"/>
    <p:sldId id="1007" r:id="rId52"/>
    <p:sldId id="1009" r:id="rId53"/>
    <p:sldId id="1010" r:id="rId54"/>
    <p:sldId id="1011" r:id="rId55"/>
    <p:sldId id="1012" r:id="rId56"/>
    <p:sldId id="1013" r:id="rId57"/>
    <p:sldId id="1014" r:id="rId58"/>
    <p:sldId id="1033" r:id="rId59"/>
    <p:sldId id="3523" r:id="rId60"/>
    <p:sldId id="3524" r:id="rId61"/>
    <p:sldId id="3525" r:id="rId62"/>
    <p:sldId id="3526" r:id="rId63"/>
    <p:sldId id="3527" r:id="rId64"/>
    <p:sldId id="3528" r:id="rId65"/>
    <p:sldId id="3529" r:id="rId66"/>
    <p:sldId id="103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4A1"/>
    <a:srgbClr val="FF0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3197"/>
  </p:normalViewPr>
  <p:slideViewPr>
    <p:cSldViewPr snapToGrid="0" snapToObjects="1">
      <p:cViewPr varScale="1">
        <p:scale>
          <a:sx n="109" d="100"/>
          <a:sy n="109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7289B-DD18-7848-B152-C6E7D4E39A56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2330D-D166-E446-8583-8D10DFBEC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3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E2FECC4-DAC2-40AD-A553-8B55346ACC9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89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55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4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90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59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77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5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44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70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90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76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4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85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2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5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 dirty="0">
                <a:latin typeface="Arial" pitchFamily="34" charset="0"/>
                <a:ea typeface="Arial" pitchFamily="34" charset="0"/>
              </a:rPr>
              <a:t>Figure 2. 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(A) Distribution of 8620 TCGA samples on the first and the second principal components identified from beta values measured by explicit SNP probes (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rs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probes designated by the manufacturer). Samples are colored by self-reported ethnicity; (B) Distribution of 8620 TCGA samples on the first and the second principal components identified from allele frequency recovered from CCS SNP probes; (C) Concordance between self-reported ethnicity and predicted ethnicity using explicit SNP probes on the test dataset (n = 1103, methods); (D) Concordance between self-reported ethnicity and predicted ethnicity using the recovered CCS SNP probes on the test dataset.
</a:t>
            </a:r>
          </a:p>
          <a:p>
            <a:pPr marL="0" lvl="0" indent="0"/>
            <a:r>
              <a:rPr lang="en-US" altLang="en-US" dirty="0">
                <a:latin typeface="Arial" pitchFamily="34" charset="0"/>
                <a:ea typeface="Arial" pitchFamily="34" charset="0"/>
              </a:rPr>
              <a:t>Unless provided in the caption above, the following copyright applies to the content of this slide: © The Author(s) 2016. Published by Oxford University Press on behalf of Nucleic Acids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Research.This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 is an Open Access article distributed under the terms of the Creative Commons Attribution License (http://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creativecommons.org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/licenses/by-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nc</a:t>
            </a:r>
            <a:r>
              <a:rPr lang="en-US" altLang="en-US" dirty="0">
                <a:latin typeface="Arial" pitchFamily="34" charset="0"/>
                <a:ea typeface="Arial" pitchFamily="34" charset="0"/>
              </a:rPr>
              <a:t>/4.0/), which permits non-commercial re-use, distribution, and reproduction in any medium, provided the original work is properly cited. For commercial re-use, please contact </a:t>
            </a:r>
            <a:r>
              <a:rPr lang="en-US" altLang="en-US" dirty="0" err="1">
                <a:latin typeface="Arial" pitchFamily="34" charset="0"/>
                <a:ea typeface="Arial" pitchFamily="34" charset="0"/>
              </a:rPr>
              <a:t>journals.permissions@oup.com</a:t>
            </a:r>
            <a:endParaRPr lang="en-US" altLang="en-US" dirty="0">
              <a:latin typeface="Arial" pitchFamily="34" charset="0"/>
              <a:ea typeface="Arial" pitchFamily="34" charset="0"/>
            </a:endParaRP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B46188E1-E67C-4A63-A94D-89FB2872FF96}" type="slidenum">
              <a:rPr lang="en-US" altLang="en-US" sz="1200"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1994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7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0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0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99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2330D-D166-E446-8583-8D10DFBEC1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4076-8027-D144-98E3-DAF53EA58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78C9E-6236-EE42-8F4F-BE5B17747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5D130-D6E5-D347-BDB9-66A3501C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6730E-3960-1A41-8C96-84F23332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C155-E513-A843-B7A0-39634BFA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74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7CF2-6133-C64C-B4A4-5BD1E74D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EBB9E-A146-FC45-91C5-76D315D15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D90D6-F747-994A-91E3-A3ADA389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52B9E-2685-EA43-83BF-6D3E125B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C372F-00BB-6943-8085-2109203B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7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689879-24E9-1342-AC80-2B2E08FD7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BB523-D4F1-D34F-81FC-8AC7A13B3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76A43-9640-3E4F-ADAD-D2DEC5FF7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85723-1EF4-A04F-81B7-FA4145E3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D18C-B36A-2342-9B9D-F3637DB9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15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rporate 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99389" y="528711"/>
            <a:ext cx="4924601" cy="119080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Corporate PowerPoint Presentation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389" y="1638469"/>
            <a:ext cx="4924601" cy="5572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900" indent="0">
              <a:buNone/>
              <a:defRPr sz="1400" b="0"/>
            </a:lvl2pPr>
            <a:lvl3pPr marL="914400" indent="0">
              <a:buNone/>
              <a:defRPr sz="1400" b="0"/>
            </a:lvl3pPr>
            <a:lvl4pPr marL="1371600" indent="0">
              <a:buNone/>
              <a:defRPr sz="1400" b="0"/>
            </a:lvl4pPr>
            <a:lvl5pPr marL="1828800" indent="0">
              <a:buNone/>
              <a:defRPr sz="1400" b="0"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Job Title here | MM/DD/YYYY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910" y="6288396"/>
            <a:ext cx="1463148" cy="2468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For Research Use Only.  Not for use in diagnostic procedures.</a:t>
            </a:r>
          </a:p>
        </p:txBody>
      </p:sp>
      <p:sp>
        <p:nvSpPr>
          <p:cNvPr id="9" name="Text Box 6"/>
          <p:cNvSpPr txBox="1">
            <a:spLocks noChangeArrowheads="1"/>
          </p:cNvSpPr>
          <p:nvPr userDrawn="1"/>
        </p:nvSpPr>
        <p:spPr bwMode="auto">
          <a:xfrm>
            <a:off x="299388" y="6415854"/>
            <a:ext cx="154459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" kern="500" baseline="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© 2017 Illumina, Inc. All rights reserved.</a:t>
            </a:r>
          </a:p>
        </p:txBody>
      </p:sp>
      <p:sp>
        <p:nvSpPr>
          <p:cNvPr id="10" name="Text Box 3"/>
          <p:cNvSpPr txBox="1">
            <a:spLocks noChangeArrowheads="1"/>
          </p:cNvSpPr>
          <p:nvPr userDrawn="1"/>
        </p:nvSpPr>
        <p:spPr bwMode="auto">
          <a:xfrm>
            <a:off x="-8181" y="6673334"/>
            <a:ext cx="309879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" b="1" kern="500" spc="0" baseline="0" dirty="0">
                <a:solidFill>
                  <a:schemeClr val="accent6"/>
                </a:solidFill>
                <a:latin typeface="+mj-lt"/>
                <a:cs typeface="Arial" charset="0"/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51078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nformatics 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92162" y="528711"/>
            <a:ext cx="5310023" cy="119080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Informatics PowerPoint Presentation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162" y="1638469"/>
            <a:ext cx="5310023" cy="5572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900" indent="0">
              <a:buNone/>
              <a:defRPr sz="1400" b="0"/>
            </a:lvl2pPr>
            <a:lvl3pPr marL="914400" indent="0">
              <a:buNone/>
              <a:defRPr sz="1400" b="0"/>
            </a:lvl3pPr>
            <a:lvl4pPr marL="1371600" indent="0">
              <a:buNone/>
              <a:defRPr sz="1400" b="0"/>
            </a:lvl4pPr>
            <a:lvl5pPr marL="1828800" indent="0">
              <a:buNone/>
              <a:defRPr sz="1400" b="0"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Job Title here | MM/DD/YYYY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910" y="6288396"/>
            <a:ext cx="1463148" cy="246888"/>
          </a:xfrm>
          <a:prstGeom prst="rect">
            <a:avLst/>
          </a:prstGeom>
        </p:spPr>
      </p:pic>
      <p:sp>
        <p:nvSpPr>
          <p:cNvPr id="14" name="Text Box 6"/>
          <p:cNvSpPr txBox="1">
            <a:spLocks noChangeArrowheads="1"/>
          </p:cNvSpPr>
          <p:nvPr userDrawn="1"/>
        </p:nvSpPr>
        <p:spPr bwMode="auto">
          <a:xfrm>
            <a:off x="324461" y="6402602"/>
            <a:ext cx="294299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600" kern="500" dirty="0">
                <a:solidFill>
                  <a:srgbClr val="7D7C7C"/>
                </a:solidFill>
              </a:rPr>
              <a:t>© 2016 Illumina, Inc. All rights reserved.</a:t>
            </a:r>
          </a:p>
        </p:txBody>
      </p:sp>
      <p:sp>
        <p:nvSpPr>
          <p:cNvPr id="15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316386" y="6029516"/>
            <a:ext cx="5047487" cy="2286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>
                <a:solidFill>
                  <a:srgbClr val="7D7C7C">
                    <a:lumMod val="75000"/>
                  </a:srgbClr>
                </a:solidFill>
              </a:rPr>
              <a:t>For Research Use Only.  Not for use in diagnostic procedures.</a:t>
            </a:r>
            <a:endParaRPr lang="en-US" dirty="0">
              <a:solidFill>
                <a:srgbClr val="7D7C7C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36033" y="183240"/>
            <a:ext cx="11303000" cy="961274"/>
          </a:xfrm>
        </p:spPr>
        <p:txBody>
          <a:bodyPr/>
          <a:lstStyle>
            <a:lvl1pPr>
              <a:defRPr sz="3000" b="1" i="0" kern="600" baseline="0">
                <a:latin typeface="+mj-lt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0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2952">
          <p15:clr>
            <a:srgbClr val="FBAE40"/>
          </p15:clr>
        </p15:guide>
        <p15:guide id="3" pos="28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68FD-3097-9741-B630-A762F260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33C2-35AC-B944-95D3-7F6D02CA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FB514-FF5F-824A-BDDD-4EA220F7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6AD8-5178-0E41-BE47-44A726E9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ABD6-8598-BC49-B07F-4671F984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1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6019-536F-9943-8CB6-76836F20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89BBF-4F12-F045-8DF7-8648BD268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15E8B-9EE9-E641-9912-B07619F8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F7483-0901-C047-8F6B-B0A977CE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0CB65-57AE-A046-A94A-55982BF1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94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E149-11C2-414C-BE08-8E19D42E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45FF0-7603-A347-B4CD-A0C39FFB13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D2F0-366D-7845-A544-04D03F8AA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A69A7-98F2-484B-9D41-D8AEB8E9C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31044-4DC1-7440-BB56-08E94D3D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7FA51-00E9-4F44-A55E-D2A720F3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5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926D-BE81-1A4B-9E1C-1CF59CB4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D2F19-2DD9-6549-BF0C-04360BBEA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B7138-CA91-F14B-80EB-7E6A762AE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81A13-5DF0-D647-9BFD-91E2E4B1D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8A287-5245-7446-B90F-7BF19959A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64F54-FF87-1E47-80FB-CD711D52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E59852-1275-F94B-B863-714DB473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4F841-EA8F-BC45-9A76-00896F59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5B65-3B1B-9A46-92F2-6794EC44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2AEDF-567B-514B-A9B1-42B00646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D93DD5-ECE8-6543-9B07-5E9BAAD60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57370-E404-0045-AE93-86239DE9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FC1F17-1BB4-3347-9EC1-9FB16C46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97A6E-80CF-9441-B843-E0E478C3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E5B71-0C81-1D49-9229-979E4E5E9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4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DCC6-AC79-5D4E-9992-8633B974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D2E67-C417-604E-AF5F-C0A1EAA21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2F2FD-2DE5-2242-A9C2-286012F45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E8521-D3EF-9B44-86D6-B9486B0E5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56F68-0B1D-DD4E-95B1-1C132A4B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70BCF-AF21-4245-AC2B-F8859397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8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BF8F-8986-B949-A035-4D9ACC33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7AAD61-B875-974F-A911-AFA891CB6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A1E27-4F8C-6746-AEF5-ADC1C2FE4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D248F-AC73-E540-B69F-CB52D8B1D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2B240-EDED-D740-805B-084D78147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F14FD-36D9-E247-A4CA-AD780D7B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8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792547-B841-C14F-85C1-FD2FB923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F3879-86A5-C94A-9062-BBBD10D91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1A5C-9408-924A-8E08-7B5E43EE6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DE0B3-A956-B540-996E-801433FD321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FDFBF-55A0-DC4C-8719-5D96C3F0A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AE255-A936-BC48-A384-BD828A42A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E309F-0B66-8848-910A-C3C0E49B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E222131" TargetMode="External"/><Relationship Id="rId2" Type="http://schemas.openxmlformats.org/officeDocument/2006/relationships/hyperlink" Target="https://www.ncbi.nlm.nih.gov/geo/query/acc.cgi?acc=GSE22882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93/nar/gkw96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nar/gkw96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emf"/><Relationship Id="rId7" Type="http://schemas.openxmlformats.org/officeDocument/2006/relationships/image" Target="../media/image22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6.emf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emf"/><Relationship Id="rId9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zwdzwd.s3.amazonaws.com/InfiniumAnnotation/20200704/EPIC/EPIC.hg19.snp_overlap_b151.rd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zwdzwd.s3.amazonaws.com/InfiniumAnnotation/20200704/EPIC/EPIC.hg19.snp_overlap_b151.r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com/v3/__https:/gcc02.safelinks.protection.outlook.com/?url=https*3A*2F*2Fillumina.app.box.com*2Ffolder*2F199780647062&amp;data=05*7C01*7C*7C0e53b067600e465fc81e08db2a21d9be*7Ce95f1b23abaf45ee821db7ab251ab3bf*7C0*7C0*7C638150097098074582*7CUnknown*7CTWFpbGZsb3d8eyJWIjoiMC4wLjAwMDAiLCJQIjoiV2luMzIiLCJBTiI6Ik1haWwiLCJXVCI6Mn0*3D*7C3000*7C*7C*7C&amp;sdata=P7cHP43PFzyNOu1qJMOjRyuiUSEa*2FnDPPBvTke7kiNo*3D&amp;reserved=0__;JSUlJSUlJSUlJSUlJSUlJSUlJSUl!!HrbR-XT-OQ!XOI9oWv5pzIkJD248Y8qXG6ebP9tKvwIcQPNM2aGw8wkgftkf2_eCB2tPtIjPH-ClCe-UIDeEc42zw_y6FRhR2rEZw$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methylsuite/" TargetMode="External"/><Relationship Id="rId3" Type="http://schemas.openxmlformats.org/officeDocument/2006/relationships/hyperlink" Target="https://bioconductor.org/packages/release/bioc/html/ChAMP.html" TargetMode="External"/><Relationship Id="rId7" Type="http://schemas.openxmlformats.org/officeDocument/2006/relationships/hyperlink" Target="https://bioconductor.org/packages/release/bioc/html/sesame.html" TargetMode="External"/><Relationship Id="rId2" Type="http://schemas.openxmlformats.org/officeDocument/2006/relationships/hyperlink" Target="https://bioconductor.org/packages/release/bioc/html/minf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oconductor.org/packages/release/bioc/html/bigmelon.html" TargetMode="External"/><Relationship Id="rId5" Type="http://schemas.openxmlformats.org/officeDocument/2006/relationships/hyperlink" Target="https://bioconductor.org/packages/release/bioc/html/wateRmelon.html" TargetMode="External"/><Relationship Id="rId4" Type="http://schemas.openxmlformats.org/officeDocument/2006/relationships/hyperlink" Target="https://bioconductor.org/packages/release/bioc/html/RnBead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Relationship Id="rId1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6" y="136525"/>
            <a:ext cx="11575595" cy="1219690"/>
          </a:xfrm>
        </p:spPr>
        <p:txBody>
          <a:bodyPr anchor="t">
            <a:no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EPICv2 Docker: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“Fingerprinting Enabled!”</a:t>
            </a:r>
            <a:endParaRPr lang="en-US" sz="3600" b="0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For Research Use Only.  Not for use in diagnostic procedures.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B7239-02F1-479C-9062-55C907B2C3FA}"/>
              </a:ext>
            </a:extLst>
          </p:cNvPr>
          <p:cNvSpPr txBox="1"/>
          <p:nvPr/>
        </p:nvSpPr>
        <p:spPr>
          <a:xfrm>
            <a:off x="257176" y="1356215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Bret D. Barnes</a:t>
            </a:r>
          </a:p>
          <a:p>
            <a:r>
              <a:rPr lang="en-US" dirty="0"/>
              <a:t>20/07/2023</a:t>
            </a:r>
          </a:p>
        </p:txBody>
      </p:sp>
    </p:spTree>
    <p:extLst>
      <p:ext uri="{BB962C8B-B14F-4D97-AF65-F5344CB8AC3E}">
        <p14:creationId xmlns:p14="http://schemas.microsoft.com/office/powerpoint/2010/main" val="419736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Fingerprint Clustering</a:t>
            </a:r>
            <a:br>
              <a:rPr lang="en-US" sz="2800" dirty="0"/>
            </a:br>
            <a:r>
              <a:rPr lang="en-US" b="0" i="1" dirty="0"/>
              <a:t>Fingerprints vs. Betas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Fingerprint Clustering</a:t>
            </a:r>
            <a:endParaRPr lang="en-US" sz="3200" dirty="0"/>
          </a:p>
          <a:p>
            <a:pPr algn="r"/>
            <a:r>
              <a:rPr lang="en-US" sz="2800" i="1" dirty="0"/>
              <a:t>Fingerprinted Heatmap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2B24D-8649-6F12-315F-AD07F1DE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0485"/>
            <a:ext cx="3229708" cy="4375883"/>
          </a:xfrm>
        </p:spPr>
        <p:txBody>
          <a:bodyPr/>
          <a:lstStyle/>
          <a:p>
            <a:r>
              <a:rPr lang="en-US" dirty="0"/>
              <a:t>Perfect Clustering!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A8858-56F3-657B-693F-A6D7AF99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15" y="803031"/>
            <a:ext cx="6053328" cy="6053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9F2B6F-D191-407E-0697-1B7A6825B0B6}"/>
              </a:ext>
            </a:extLst>
          </p:cNvPr>
          <p:cNvSpPr/>
          <p:nvPr/>
        </p:nvSpPr>
        <p:spPr>
          <a:xfrm>
            <a:off x="8628185" y="5545014"/>
            <a:ext cx="493658" cy="80889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D444A-C6A3-E0BE-0B9D-40A6F2A40B71}"/>
              </a:ext>
            </a:extLst>
          </p:cNvPr>
          <p:cNvSpPr/>
          <p:nvPr/>
        </p:nvSpPr>
        <p:spPr>
          <a:xfrm>
            <a:off x="8628185" y="5017476"/>
            <a:ext cx="493658" cy="527537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908D6EF-6348-CD1E-FDE5-66006C62C7BC}"/>
              </a:ext>
            </a:extLst>
          </p:cNvPr>
          <p:cNvSpPr txBox="1">
            <a:spLocks/>
          </p:cNvSpPr>
          <p:nvPr/>
        </p:nvSpPr>
        <p:spPr>
          <a:xfrm>
            <a:off x="9121843" y="4940349"/>
            <a:ext cx="3070157" cy="171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Split cluster for the high/low quality NA12878 samples!</a:t>
            </a:r>
          </a:p>
        </p:txBody>
      </p:sp>
    </p:spTree>
    <p:extLst>
      <p:ext uri="{BB962C8B-B14F-4D97-AF65-F5344CB8AC3E}">
        <p14:creationId xmlns:p14="http://schemas.microsoft.com/office/powerpoint/2010/main" val="28290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Fingerprint Clustering</a:t>
            </a:r>
            <a:endParaRPr lang="en-US" sz="3200" dirty="0"/>
          </a:p>
          <a:p>
            <a:pPr algn="r"/>
            <a:r>
              <a:rPr lang="en-US" sz="2800" i="1" dirty="0"/>
              <a:t>Beta(CpG) Heatmap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2B24D-8649-6F12-315F-AD07F1DE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0485"/>
            <a:ext cx="3229708" cy="4375883"/>
          </a:xfrm>
        </p:spPr>
        <p:txBody>
          <a:bodyPr/>
          <a:lstStyle/>
          <a:p>
            <a:r>
              <a:rPr lang="en-US" dirty="0"/>
              <a:t>Same cluster!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50925-59D7-4E73-2729-3E8AA336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15" y="804671"/>
            <a:ext cx="6053329" cy="60533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7B7DBE-0023-D118-2B56-550C5CA88FD6}"/>
              </a:ext>
            </a:extLst>
          </p:cNvPr>
          <p:cNvSpPr/>
          <p:nvPr/>
        </p:nvSpPr>
        <p:spPr>
          <a:xfrm>
            <a:off x="8628186" y="3927230"/>
            <a:ext cx="493658" cy="808893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0E95D-3CD5-4118-760B-B12EE34F277A}"/>
              </a:ext>
            </a:extLst>
          </p:cNvPr>
          <p:cNvSpPr/>
          <p:nvPr/>
        </p:nvSpPr>
        <p:spPr>
          <a:xfrm>
            <a:off x="8628186" y="4736123"/>
            <a:ext cx="493658" cy="527537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E259F366-CB3F-6DEA-7E33-D06621839B57}"/>
              </a:ext>
            </a:extLst>
          </p:cNvPr>
          <p:cNvSpPr txBox="1">
            <a:spLocks/>
          </p:cNvSpPr>
          <p:nvPr/>
        </p:nvSpPr>
        <p:spPr>
          <a:xfrm>
            <a:off x="9121844" y="3927231"/>
            <a:ext cx="3229708" cy="171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Same cluster for the high/low quality NA12878 samples!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2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 err="1"/>
              <a:t>Wanding’s</a:t>
            </a:r>
            <a:r>
              <a:rPr lang="en-US" sz="3200" dirty="0"/>
              <a:t> Fingerprints</a:t>
            </a:r>
            <a:br>
              <a:rPr lang="en-US" sz="2800" dirty="0"/>
            </a:br>
            <a:r>
              <a:rPr lang="en-US" b="0" i="1" dirty="0"/>
              <a:t>Fingerprints vs. Betas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4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 err="1"/>
              <a:t>Wanding’s</a:t>
            </a:r>
            <a:r>
              <a:rPr lang="en-US" sz="3200" dirty="0"/>
              <a:t> Fingerprints</a:t>
            </a:r>
          </a:p>
          <a:p>
            <a:pPr algn="r"/>
            <a:r>
              <a:rPr lang="en-US" sz="2800" i="1" dirty="0"/>
              <a:t>Fingerprinted Heatmap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2B24D-8649-6F12-315F-AD07F1DE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0485"/>
            <a:ext cx="3229708" cy="4375883"/>
          </a:xfrm>
        </p:spPr>
        <p:txBody>
          <a:bodyPr/>
          <a:lstStyle/>
          <a:p>
            <a:r>
              <a:rPr lang="en-US" dirty="0"/>
              <a:t>NOTES: Classes are at a very high level.</a:t>
            </a:r>
          </a:p>
          <a:p>
            <a:r>
              <a:rPr lang="en-US" dirty="0"/>
              <a:t>Most have different parameterizations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TBD: insert GEO/Paper Links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E6E6C-6C12-D259-06E3-3B4324BB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14" y="803031"/>
            <a:ext cx="6054970" cy="60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3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 err="1"/>
              <a:t>Wanding’s</a:t>
            </a:r>
            <a:r>
              <a:rPr lang="en-US" sz="3200" dirty="0"/>
              <a:t> Fingerprints</a:t>
            </a:r>
          </a:p>
          <a:p>
            <a:pPr algn="r"/>
            <a:r>
              <a:rPr lang="en-US" sz="2800" i="1" dirty="0"/>
              <a:t>Beta(CpG) Heatmap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2B24D-8649-6F12-315F-AD07F1DE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50485"/>
            <a:ext cx="3229708" cy="4375883"/>
          </a:xfrm>
        </p:spPr>
        <p:txBody>
          <a:bodyPr/>
          <a:lstStyle/>
          <a:p>
            <a:r>
              <a:rPr lang="en-US" dirty="0"/>
              <a:t>NOTES: Still very similar clustering!</a:t>
            </a:r>
          </a:p>
          <a:p>
            <a:endParaRPr lang="en-US" dirty="0"/>
          </a:p>
          <a:p>
            <a:r>
              <a:rPr lang="en-US" dirty="0"/>
              <a:t> TBD: insert GEO/Paper Links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F4E04-9121-947F-4C03-39D2EB10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14" y="803030"/>
            <a:ext cx="6054970" cy="60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9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Next Steps: Future Fingerprints</a:t>
            </a:r>
            <a:br>
              <a:rPr lang="en-US" sz="2800" dirty="0"/>
            </a:br>
            <a:r>
              <a:rPr lang="en-US" b="0" i="1" dirty="0"/>
              <a:t>Rare SNV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Next Steps: Future Fingerprints</a:t>
            </a:r>
            <a:endParaRPr lang="en-US" sz="3200" dirty="0"/>
          </a:p>
          <a:p>
            <a:pPr algn="r"/>
            <a:r>
              <a:rPr lang="en-US" sz="2800" i="1" dirty="0"/>
              <a:t>Rare SNV Discovery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2B24D-8649-6F12-315F-AD07F1DE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486"/>
            <a:ext cx="10322169" cy="4351338"/>
          </a:xfrm>
        </p:spPr>
        <p:txBody>
          <a:bodyPr/>
          <a:lstStyle/>
          <a:p>
            <a:r>
              <a:rPr lang="en-US" dirty="0"/>
              <a:t>By extending the VCF generation to all Infinium I probes you can “discover” evidence for really rare SNV’s in large datasets like the VA’s MVP EPIC Project!</a:t>
            </a:r>
          </a:p>
          <a:p>
            <a:endParaRPr lang="en-US" dirty="0"/>
          </a:p>
          <a:p>
            <a:r>
              <a:rPr lang="en-US" dirty="0"/>
              <a:t>TBD: Add more details…</a:t>
            </a:r>
          </a:p>
        </p:txBody>
      </p:sp>
    </p:spTree>
    <p:extLst>
      <p:ext uri="{BB962C8B-B14F-4D97-AF65-F5344CB8AC3E}">
        <p14:creationId xmlns:p14="http://schemas.microsoft.com/office/powerpoint/2010/main" val="78167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Summary and Conclusion</a:t>
            </a:r>
            <a:br>
              <a:rPr lang="en-US" sz="2800" dirty="0"/>
            </a:br>
            <a:r>
              <a:rPr lang="en-US" b="0" i="1" dirty="0"/>
              <a:t>EPICv2 Docker can Perform Fingerprinting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8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Summary and Conclusion</a:t>
            </a:r>
            <a:endParaRPr lang="en-US" sz="3200" dirty="0"/>
          </a:p>
          <a:p>
            <a:pPr algn="r"/>
            <a:r>
              <a:rPr lang="en-US" sz="2800" i="1" dirty="0"/>
              <a:t>EPICv2 Docker can Perform Fingerprinting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2B24D-8649-6F12-315F-AD07F1DE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486"/>
            <a:ext cx="10322169" cy="4351338"/>
          </a:xfrm>
        </p:spPr>
        <p:txBody>
          <a:bodyPr/>
          <a:lstStyle/>
          <a:p>
            <a:r>
              <a:rPr lang="en-US" dirty="0"/>
              <a:t>Overlap meets requirements</a:t>
            </a:r>
          </a:p>
          <a:p>
            <a:r>
              <a:rPr lang="en-US" dirty="0"/>
              <a:t>All the heavy lifting SNVs are present</a:t>
            </a:r>
          </a:p>
          <a:p>
            <a:r>
              <a:rPr lang="en-US" dirty="0"/>
              <a:t>There are more SNVs that can be applied</a:t>
            </a:r>
          </a:p>
          <a:p>
            <a:r>
              <a:rPr lang="en-US" dirty="0"/>
              <a:t>Fingerprinting has been demonstrated on provided datasets</a:t>
            </a:r>
          </a:p>
          <a:p>
            <a:r>
              <a:rPr lang="en-US" dirty="0"/>
              <a:t>Fingerprinting can be extended to discover on EPICv1 and EPICv2 datasets </a:t>
            </a:r>
          </a:p>
          <a:p>
            <a:endParaRPr lang="en-US" dirty="0"/>
          </a:p>
          <a:p>
            <a:r>
              <a:rPr lang="en-US" b="1" u="sng" dirty="0">
                <a:highlight>
                  <a:srgbClr val="FFFF00"/>
                </a:highlight>
              </a:rPr>
              <a:t>EPICv2 Docker can Perform Fingerprinting!</a:t>
            </a:r>
          </a:p>
        </p:txBody>
      </p:sp>
    </p:spTree>
    <p:extLst>
      <p:ext uri="{BB962C8B-B14F-4D97-AF65-F5344CB8AC3E}">
        <p14:creationId xmlns:p14="http://schemas.microsoft.com/office/powerpoint/2010/main" val="382574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215"/>
            <a:ext cx="10515600" cy="5221704"/>
          </a:xfrm>
        </p:spPr>
        <p:txBody>
          <a:bodyPr>
            <a:normAutofit/>
          </a:bodyPr>
          <a:lstStyle/>
          <a:p>
            <a:r>
              <a:rPr lang="en-US" dirty="0"/>
              <a:t>SNV Venn-Diagrams</a:t>
            </a:r>
          </a:p>
          <a:p>
            <a:r>
              <a:rPr lang="en-US" dirty="0"/>
              <a:t>Allele Frequency Densities</a:t>
            </a:r>
          </a:p>
          <a:p>
            <a:endParaRPr lang="en-US" dirty="0"/>
          </a:p>
          <a:p>
            <a:r>
              <a:rPr lang="en-US" dirty="0"/>
              <a:t>Fingerprints</a:t>
            </a:r>
          </a:p>
          <a:p>
            <a:r>
              <a:rPr lang="en-US" dirty="0"/>
              <a:t>Fingerprint Clustering</a:t>
            </a:r>
          </a:p>
          <a:p>
            <a:r>
              <a:rPr lang="en-US" dirty="0" err="1"/>
              <a:t>Wanding’s</a:t>
            </a:r>
            <a:r>
              <a:rPr lang="en-US" dirty="0"/>
              <a:t> Fingerprints</a:t>
            </a:r>
          </a:p>
          <a:p>
            <a:endParaRPr lang="en-US" dirty="0"/>
          </a:p>
          <a:p>
            <a:r>
              <a:rPr lang="en-US" dirty="0"/>
              <a:t>Next Steps: Future Fingerprints </a:t>
            </a:r>
          </a:p>
          <a:p>
            <a:r>
              <a:rPr lang="en-US" dirty="0"/>
              <a:t>Summary and Conclusion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BE9BA-5E49-9687-AD19-263D16E1D16C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Outline</a:t>
            </a:r>
          </a:p>
          <a:p>
            <a:pPr algn="r"/>
            <a:r>
              <a:rPr lang="en-US" sz="2800" i="1" dirty="0"/>
              <a:t>July 20</a:t>
            </a:r>
            <a:r>
              <a:rPr lang="en-US" sz="2800" i="1" baseline="30000" dirty="0"/>
              <a:t>th</a:t>
            </a:r>
            <a:r>
              <a:rPr lang="en-US" sz="2800" i="1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20137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Data Links</a:t>
            </a:r>
            <a:endParaRPr lang="en-US" sz="3200" dirty="0"/>
          </a:p>
          <a:p>
            <a:pPr algn="r"/>
            <a:r>
              <a:rPr lang="en-US" sz="2800" i="1" dirty="0"/>
              <a:t>Supplementary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2B24D-8649-6F12-315F-AD07F1DE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486"/>
            <a:ext cx="10322169" cy="5079268"/>
          </a:xfrm>
        </p:spPr>
        <p:txBody>
          <a:bodyPr>
            <a:normAutofit fontScale="92500"/>
          </a:bodyPr>
          <a:lstStyle/>
          <a:p>
            <a:r>
              <a:rPr lang="en-US" dirty="0"/>
              <a:t>Evaluating The Infinium Human </a:t>
            </a:r>
            <a:r>
              <a:rPr lang="en-US" dirty="0" err="1"/>
              <a:t>MethylationEPIC</a:t>
            </a:r>
            <a:r>
              <a:rPr lang="en-US" dirty="0"/>
              <a:t> v2 </a:t>
            </a:r>
            <a:r>
              <a:rPr lang="en-US" dirty="0" err="1"/>
              <a:t>BeadChip</a:t>
            </a:r>
            <a:endParaRPr lang="en-US" dirty="0"/>
          </a:p>
          <a:p>
            <a:pPr lvl="1" fontAlgn="base"/>
            <a:r>
              <a:rPr lang="en-US" dirty="0"/>
              <a:t>Kaur D, Lee S, Goldberg D, et al. Evaluating The Infinium Human </a:t>
            </a:r>
            <a:r>
              <a:rPr lang="en-US" dirty="0" err="1"/>
              <a:t>MethylationEPIC</a:t>
            </a:r>
            <a:r>
              <a:rPr lang="en-US" dirty="0"/>
              <a:t> v2 </a:t>
            </a:r>
            <a:r>
              <a:rPr lang="en-US" dirty="0" err="1"/>
              <a:t>BeadChip</a:t>
            </a:r>
            <a:r>
              <a:rPr lang="en-US" dirty="0"/>
              <a:t>. Research Square; 2023. DOI: 10.21203/rs.3.rs-2781268/v1.</a:t>
            </a:r>
          </a:p>
          <a:p>
            <a:pPr lvl="1"/>
            <a:r>
              <a:rPr lang="en-US" dirty="0"/>
              <a:t>GEO: </a:t>
            </a:r>
            <a:r>
              <a:rPr lang="en-US" dirty="0">
                <a:hlinkClick r:id="rId2"/>
              </a:rPr>
              <a:t>https://www.ncbi.nlm.nih.gov/geo/query/acc.cgi?acc=GSE228820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Examining the </a:t>
            </a:r>
            <a:r>
              <a:rPr lang="en-US" dirty="0" err="1"/>
              <a:t>immunoepigenetic</a:t>
            </a:r>
            <a:r>
              <a:rPr lang="en-US" dirty="0"/>
              <a:t>-gut microbiome axis in the context of self-esteem among Native Hawaiians and other Pacific Islanders</a:t>
            </a:r>
          </a:p>
          <a:p>
            <a:pPr lvl="1"/>
            <a:r>
              <a:rPr lang="en-US" dirty="0"/>
              <a:t>Becerra CY, Wells RK, </a:t>
            </a:r>
            <a:r>
              <a:rPr lang="en-US" dirty="0" err="1"/>
              <a:t>Kunihiro</a:t>
            </a:r>
            <a:r>
              <a:rPr lang="en-US" dirty="0"/>
              <a:t> BP, Lee RH, Umeda L, Allan NP, </a:t>
            </a:r>
            <a:r>
              <a:rPr lang="en-US" dirty="0" err="1"/>
              <a:t>Rubas</a:t>
            </a:r>
            <a:r>
              <a:rPr lang="en-US" dirty="0"/>
              <a:t> NC, McCracken TA, </a:t>
            </a:r>
            <a:r>
              <a:rPr lang="en-US" dirty="0" err="1"/>
              <a:t>Nunokawa</a:t>
            </a:r>
            <a:r>
              <a:rPr lang="en-US" dirty="0"/>
              <a:t> CKL, Lee MH, </a:t>
            </a:r>
            <a:r>
              <a:rPr lang="en-US" dirty="0" err="1"/>
              <a:t>Pidlaoan</a:t>
            </a:r>
            <a:r>
              <a:rPr lang="en-US" dirty="0"/>
              <a:t> FGS, </a:t>
            </a:r>
            <a:r>
              <a:rPr lang="en-US" dirty="0" err="1"/>
              <a:t>Phankitnirondorn</a:t>
            </a:r>
            <a:r>
              <a:rPr lang="en-US" dirty="0"/>
              <a:t> K, Dye CK, Yamamoto BY, Peres R, Juarez R, </a:t>
            </a:r>
            <a:r>
              <a:rPr lang="en-US" dirty="0" err="1"/>
              <a:t>Maunakea</a:t>
            </a:r>
            <a:r>
              <a:rPr lang="en-US" dirty="0"/>
              <a:t> AK. Examining the </a:t>
            </a:r>
            <a:r>
              <a:rPr lang="en-US" dirty="0" err="1"/>
              <a:t>immunoepigenetic</a:t>
            </a:r>
            <a:r>
              <a:rPr lang="en-US" dirty="0"/>
              <a:t>-gut microbiome axis in the context of self-esteem among Native Hawaiians and other Pacific Islanders. Front Genet. 2023 Apr 19;14:1125217. </a:t>
            </a:r>
            <a:r>
              <a:rPr lang="en-US" dirty="0" err="1"/>
              <a:t>doi</a:t>
            </a:r>
            <a:r>
              <a:rPr lang="en-US" dirty="0"/>
              <a:t>: 10.3389/fgene.2023.1125217. PMID: 37152987; PMCID: PMC10154580.</a:t>
            </a:r>
          </a:p>
          <a:p>
            <a:pPr lvl="1"/>
            <a:r>
              <a:rPr lang="en-US" dirty="0">
                <a:hlinkClick r:id="rId3"/>
              </a:rPr>
              <a:t>https://www.ncbi.nlm.nih.gov/geo/query/acc.cgi?acc=GSE222131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03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231582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31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Appendix of Docker Changes</a:t>
            </a:r>
          </a:p>
        </p:txBody>
      </p:sp>
    </p:spTree>
    <p:extLst>
      <p:ext uri="{BB962C8B-B14F-4D97-AF65-F5344CB8AC3E}">
        <p14:creationId xmlns:p14="http://schemas.microsoft.com/office/powerpoint/2010/main" val="8804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215"/>
            <a:ext cx="10515600" cy="52217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Historic Discovery/Development</a:t>
            </a:r>
          </a:p>
          <a:p>
            <a:pPr lvl="1"/>
            <a:r>
              <a:rPr lang="en-US" dirty="0"/>
              <a:t>Previous insight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Customer Rational</a:t>
            </a:r>
          </a:p>
          <a:p>
            <a:pPr lvl="1"/>
            <a:r>
              <a:rPr lang="en-US" dirty="0"/>
              <a:t>VA MVP Fingerprinting requirements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Current Implementation</a:t>
            </a:r>
          </a:p>
          <a:p>
            <a:pPr lvl="1"/>
            <a:r>
              <a:rPr lang="en-US" dirty="0"/>
              <a:t>Sesame Circa 2019</a:t>
            </a:r>
          </a:p>
          <a:p>
            <a:endParaRPr lang="en-US" sz="2800" dirty="0"/>
          </a:p>
          <a:p>
            <a:r>
              <a:rPr lang="en-US" sz="2800" dirty="0"/>
              <a:t>Current Implementation Caveats</a:t>
            </a:r>
          </a:p>
          <a:p>
            <a:pPr lvl="1"/>
            <a:r>
              <a:rPr lang="en-US" dirty="0"/>
              <a:t>Trials and tribulations of three-year-old code [yes; double entendre ]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Future Development</a:t>
            </a:r>
          </a:p>
          <a:p>
            <a:pPr lvl="1"/>
            <a:r>
              <a:rPr lang="en-US" dirty="0"/>
              <a:t>Genotype manifest integration</a:t>
            </a:r>
          </a:p>
          <a:p>
            <a:pPr lvl="1"/>
            <a:r>
              <a:rPr lang="en-US" dirty="0"/>
              <a:t>Methylation caveats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BE9BA-5E49-9687-AD19-263D16E1D16C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Outline</a:t>
            </a:r>
          </a:p>
          <a:p>
            <a:pPr algn="r"/>
            <a:r>
              <a:rPr lang="en-US" sz="2800" i="1" dirty="0"/>
              <a:t>July 19</a:t>
            </a:r>
            <a:r>
              <a:rPr lang="en-US" sz="2800" i="1" baseline="30000" dirty="0"/>
              <a:t>th</a:t>
            </a:r>
            <a:r>
              <a:rPr lang="en-US" sz="2800" i="1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8878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Historic Discovery/Development</a:t>
            </a:r>
            <a:br>
              <a:rPr lang="en-US" sz="2800" dirty="0"/>
            </a:br>
            <a:r>
              <a:rPr lang="en-US" b="0" i="1" dirty="0"/>
              <a:t>Previous insight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Historic Discovery/Development</a:t>
            </a:r>
            <a:endParaRPr lang="en-US" sz="3200" dirty="0"/>
          </a:p>
          <a:p>
            <a:pPr algn="r"/>
            <a:r>
              <a:rPr lang="en-US" sz="2800" i="1" dirty="0"/>
              <a:t>Previous insight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E64229-B82A-6F22-CE45-50A435C5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Original Paper:</a:t>
            </a:r>
          </a:p>
          <a:p>
            <a:pPr lvl="1"/>
            <a:r>
              <a:rPr lang="en-US" b="0" i="0" u="none" strike="noStrike" dirty="0" err="1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Wanding</a:t>
            </a:r>
            <a:r>
              <a:rPr lang="en-US" b="0" i="0" u="none" strike="noStrike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 Zhou and others, </a:t>
            </a:r>
            <a:r>
              <a:rPr lang="en-US" b="1" i="0" u="sng" strike="noStrike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Comprehensive characterization, annotation and innovative use of Infinium DNA methylation </a:t>
            </a:r>
            <a:r>
              <a:rPr lang="en-US" b="1" i="0" u="sng" strike="noStrike" dirty="0" err="1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BeadChip</a:t>
            </a:r>
            <a:r>
              <a:rPr lang="en-US" b="1" i="0" u="sng" strike="noStrike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 probes</a:t>
            </a:r>
            <a:r>
              <a:rPr lang="en-US" b="0" i="0" u="none" strike="noStrike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 </a:t>
            </a:r>
            <a:r>
              <a:rPr lang="en-US" b="0" i="1" u="none" strike="noStrike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Nucleic Acids Research</a:t>
            </a:r>
            <a:r>
              <a:rPr lang="en-US" b="0" i="0" u="none" strike="noStrike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 Volume 45, Issue 4, 28 February 2017, Page e22, </a:t>
            </a:r>
            <a:r>
              <a:rPr lang="en-US" b="0" i="0" u="none" strike="noStrike" dirty="0">
                <a:solidFill>
                  <a:srgbClr val="006FB7"/>
                </a:solidFill>
                <a:effectLst/>
                <a:latin typeface="Source Sans Pro" panose="020B0503030403020204" pitchFamily="34" charset="0"/>
                <a:hlinkClick r:id="rId2"/>
              </a:rPr>
              <a:t>https://doi.org/10.1093/nar/gkw967</a:t>
            </a:r>
            <a:endParaRPr lang="en-US" b="0" i="0" u="none" strike="noStrike" dirty="0">
              <a:solidFill>
                <a:srgbClr val="006FB7"/>
              </a:solidFill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6FB7"/>
              </a:solidFill>
              <a:latin typeface="Source Sans Pro" panose="020B0503030403020204" pitchFamily="34" charset="0"/>
            </a:endParaRPr>
          </a:p>
          <a:p>
            <a:r>
              <a:rPr lang="en-US" dirty="0"/>
              <a:t>Two Types of “SNP” Probes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Explicit SNPs = Direct Detection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Recovered SNPs = Inferred Detection (Trifecta Probes)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idx="10"/>
          </p:nvPr>
        </p:nvSpPr>
        <p:spPr>
          <a:xfrm>
            <a:off x="0" y="6294438"/>
            <a:ext cx="9201150" cy="563561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lIns="180000" tIns="0" rIns="180000" bIns="0" rtlCol="0" anchor="ctr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000" i="1" dirty="0">
                <a:solidFill>
                  <a:srgbClr val="333333"/>
                </a:solidFill>
              </a:rPr>
              <a:t>Nucleic Acids Res</a:t>
            </a:r>
            <a:r>
              <a:rPr lang="en-US" altLang="en-US" sz="1000" dirty="0">
                <a:solidFill>
                  <a:srgbClr val="333333"/>
                </a:solidFill>
              </a:rPr>
              <a:t>, Volume 45, Issue 4, 28 February 2017, Page e22, </a:t>
            </a:r>
            <a:r>
              <a:rPr lang="en-US" altLang="en-US" sz="1000" dirty="0">
                <a:solidFill>
                  <a:srgbClr val="333333"/>
                </a:solidFill>
                <a:hlinkClick r:id="rId3"/>
              </a:rPr>
              <a:t>https://doi.org/10.1093/nar/gkw967</a:t>
            </a:r>
            <a:endParaRPr lang="en-US" altLang="en-US" sz="1000" dirty="0">
              <a:solidFill>
                <a:srgbClr val="333333"/>
              </a:solidFill>
            </a:endParaRP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800" dirty="0">
                <a:solidFill>
                  <a:srgbClr val="2A2A2A"/>
                </a:solidFill>
              </a:rPr>
              <a:t>The content of this slide may be subject to copyright: please see the slide notes for details.</a:t>
            </a:r>
            <a:endParaRPr lang="en-US" altLang="en-US" sz="800" dirty="0">
              <a:solidFill>
                <a:srgbClr val="333333"/>
              </a:solidFill>
            </a:endParaRPr>
          </a:p>
        </p:txBody>
      </p:sp>
      <p:pic>
        <p:nvPicPr>
          <p:cNvPr id="5124" name="Picture 4" descr="Oxford University Pres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162" y="6528899"/>
            <a:ext cx="1058862" cy="244475"/>
          </a:xfrm>
          <a:prstGeom prst="rect">
            <a:avLst/>
          </a:prstGeom>
          <a:noFill/>
          <a:ln>
            <a:noFill/>
            <a:miter lim="8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4C2F1-B9D1-A680-FC2B-91711B932CAD}"/>
              </a:ext>
            </a:extLst>
          </p:cNvPr>
          <p:cNvSpPr txBox="1">
            <a:spLocks/>
          </p:cNvSpPr>
          <p:nvPr/>
        </p:nvSpPr>
        <p:spPr bwMode="auto">
          <a:xfrm>
            <a:off x="345830" y="5493051"/>
            <a:ext cx="11500339" cy="8636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vert="horz" wrap="square" lIns="0" tIns="0" rIns="0" bIns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r>
              <a:rPr lang="en-US" altLang="en-US" sz="1200" b="0" dirty="0">
                <a:ea typeface="Arial" pitchFamily="34" charset="0"/>
              </a:rPr>
              <a:t>Figure 2. (A) Distribution of 8620 TCGA samples on the first and the second principal components identified from beta values measured by explicit SNP probes (</a:t>
            </a:r>
            <a:r>
              <a:rPr lang="en-US" altLang="en-US" sz="1200" b="0" dirty="0" err="1">
                <a:ea typeface="Arial" pitchFamily="34" charset="0"/>
              </a:rPr>
              <a:t>rs</a:t>
            </a:r>
            <a:r>
              <a:rPr lang="en-US" altLang="en-US" sz="1200" b="0" dirty="0">
                <a:ea typeface="Arial" pitchFamily="34" charset="0"/>
              </a:rPr>
              <a:t> probes designated by the manufacturer). Samples are colored by self-reported ethnicity; (B) Distribution of 8620 TCGA samples on the first and the second principal components identified from allele frequency recovered from CCS SNP probes; (C) Concordance between self-reported ethnicity and predicted ethnicity using explicit SNP probes on the test dataset (n = 1103, methods); (D) Concordance between self-reported ethnicity and predicted ethnicity using the recovered CCS SNP probes on the test dataset.
</a:t>
            </a:r>
          </a:p>
        </p:txBody>
      </p:sp>
      <p:pic>
        <p:nvPicPr>
          <p:cNvPr id="5" name="New picture">
            <a:extLst>
              <a:ext uri="{FF2B5EF4-FFF2-40B4-BE49-F238E27FC236}">
                <a16:creationId xmlns:a16="http://schemas.microsoft.com/office/drawing/2014/main" id="{5294E9FD-0EDF-4DF5-A484-BE285DDE7CA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94355" y="1299668"/>
            <a:ext cx="5203288" cy="41245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E760C2F-C027-3D69-E687-EF723C360E3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Historic Discovery/Development</a:t>
            </a:r>
            <a:endParaRPr lang="en-US" sz="3200" dirty="0"/>
          </a:p>
          <a:p>
            <a:pPr algn="r"/>
            <a:r>
              <a:rPr lang="en-US" sz="2800" i="1" dirty="0"/>
              <a:t>Previous insight</a:t>
            </a:r>
          </a:p>
        </p:txBody>
      </p:sp>
    </p:spTree>
    <p:extLst>
      <p:ext uri="{BB962C8B-B14F-4D97-AF65-F5344CB8AC3E}">
        <p14:creationId xmlns:p14="http://schemas.microsoft.com/office/powerpoint/2010/main" val="9087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FE605C72-13B9-954D-8104-10247FD078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958405" y="23190"/>
            <a:ext cx="8027982" cy="681162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29C742E3-0120-0D49-9A9F-D108D9AD6F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4090" y="1020675"/>
            <a:ext cx="1810512" cy="1829332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CA0F944-7A58-3442-A5EA-E5F6703DF0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" y="1241732"/>
            <a:ext cx="1809985" cy="182880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10AC29BA-A57A-FF47-9DCE-CE4912718F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" y="3090674"/>
            <a:ext cx="1809985" cy="182880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CE20FA00-E45F-824C-B5BB-BC244F6362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122" y="5003972"/>
            <a:ext cx="1809985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ADA5B-F14B-4D4D-BF3A-6C71F673FD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709" y="1540593"/>
            <a:ext cx="4427824" cy="1463040"/>
          </a:xfrm>
          <a:prstGeom prst="rect">
            <a:avLst/>
          </a:prstGeom>
        </p:spPr>
      </p:pic>
      <p:sp>
        <p:nvSpPr>
          <p:cNvPr id="105" name="Title 1">
            <a:extLst>
              <a:ext uri="{FF2B5EF4-FFF2-40B4-BE49-F238E27FC236}">
                <a16:creationId xmlns:a16="http://schemas.microsoft.com/office/drawing/2014/main" id="{37279615-FF4A-7749-A588-036CFBBE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33" y="183240"/>
            <a:ext cx="9895003" cy="961274"/>
          </a:xfrm>
        </p:spPr>
        <p:txBody>
          <a:bodyPr>
            <a:noAutofit/>
          </a:bodyPr>
          <a:lstStyle/>
          <a:p>
            <a:r>
              <a:rPr lang="en-US" sz="4400" b="0" dirty="0"/>
              <a:t>Flavors of Infinium Chemistry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2627C-C81E-A94C-91D0-C5A17CA1A9E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211" y="1540593"/>
            <a:ext cx="442782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6640B-6C4D-D84C-8FF2-E832839AB3C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708" y="3405640"/>
            <a:ext cx="4427825" cy="1463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27DA60-F2E7-5543-A8F8-C757E70E361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3773" y="5046100"/>
            <a:ext cx="4427825" cy="1463040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983A9BE-F900-284C-B871-2749A82E3392}"/>
              </a:ext>
            </a:extLst>
          </p:cNvPr>
          <p:cNvGrpSpPr/>
          <p:nvPr/>
        </p:nvGrpSpPr>
        <p:grpSpPr>
          <a:xfrm>
            <a:off x="4500707" y="1204710"/>
            <a:ext cx="803353" cy="1047085"/>
            <a:chOff x="10163470" y="1144514"/>
            <a:chExt cx="803353" cy="1047085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DC6E1DB5-1712-C340-9D58-583E83ED97DF}"/>
                </a:ext>
              </a:extLst>
            </p:cNvPr>
            <p:cNvSpPr txBox="1"/>
            <p:nvPr/>
          </p:nvSpPr>
          <p:spPr>
            <a:xfrm>
              <a:off x="10163470" y="1668379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E010E22-DA42-104B-9770-31090F22B715}"/>
                </a:ext>
              </a:extLst>
            </p:cNvPr>
            <p:cNvSpPr/>
            <p:nvPr/>
          </p:nvSpPr>
          <p:spPr>
            <a:xfrm>
              <a:off x="10581812" y="1144514"/>
              <a:ext cx="385011" cy="38501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6AF9F27-01E8-6948-86A3-F3AB9321E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548" y="1457099"/>
              <a:ext cx="222408" cy="329099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6C47B6B-5924-9043-B5EB-30751B580B5E}"/>
              </a:ext>
            </a:extLst>
          </p:cNvPr>
          <p:cNvGrpSpPr/>
          <p:nvPr/>
        </p:nvGrpSpPr>
        <p:grpSpPr>
          <a:xfrm>
            <a:off x="8754221" y="1204710"/>
            <a:ext cx="808964" cy="1047085"/>
            <a:chOff x="10157859" y="1144514"/>
            <a:chExt cx="808964" cy="104708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73A840A-4BA0-2E47-8CBD-8EBDCA124B4A}"/>
                </a:ext>
              </a:extLst>
            </p:cNvPr>
            <p:cNvSpPr txBox="1"/>
            <p:nvPr/>
          </p:nvSpPr>
          <p:spPr>
            <a:xfrm>
              <a:off x="10157859" y="1668379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B050"/>
                  </a:solidFill>
                </a:rPr>
                <a:t>G</a:t>
              </a: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D45D022-3336-5441-A05A-78E3391C6C79}"/>
                </a:ext>
              </a:extLst>
            </p:cNvPr>
            <p:cNvSpPr/>
            <p:nvPr/>
          </p:nvSpPr>
          <p:spPr>
            <a:xfrm>
              <a:off x="10581812" y="1144514"/>
              <a:ext cx="385011" cy="38501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E75B054-C2AE-2A42-8DB2-0EC8FA347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548" y="1457099"/>
              <a:ext cx="222408" cy="329099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66CAAC4-C8B1-A145-8EDC-247DB6710FF9}"/>
              </a:ext>
            </a:extLst>
          </p:cNvPr>
          <p:cNvGrpSpPr/>
          <p:nvPr/>
        </p:nvGrpSpPr>
        <p:grpSpPr>
          <a:xfrm>
            <a:off x="4696515" y="3070532"/>
            <a:ext cx="783316" cy="1047085"/>
            <a:chOff x="10183507" y="1144514"/>
            <a:chExt cx="783316" cy="1047085"/>
          </a:xfrm>
        </p:grpSpPr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BD197AD-22CA-314E-BF7B-8686911B4253}"/>
                </a:ext>
              </a:extLst>
            </p:cNvPr>
            <p:cNvSpPr txBox="1"/>
            <p:nvPr/>
          </p:nvSpPr>
          <p:spPr>
            <a:xfrm>
              <a:off x="10183507" y="1668379"/>
              <a:ext cx="362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D92C3B97-E554-3349-8739-CF835297CAF2}"/>
                </a:ext>
              </a:extLst>
            </p:cNvPr>
            <p:cNvSpPr/>
            <p:nvPr/>
          </p:nvSpPr>
          <p:spPr>
            <a:xfrm>
              <a:off x="10581812" y="1144514"/>
              <a:ext cx="385011" cy="38501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7977B13-38E6-6448-8862-CF97CA573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548" y="1457099"/>
              <a:ext cx="222408" cy="329099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2C83F95-E600-2148-B076-746F66AE9C34}"/>
              </a:ext>
            </a:extLst>
          </p:cNvPr>
          <p:cNvGrpSpPr/>
          <p:nvPr/>
        </p:nvGrpSpPr>
        <p:grpSpPr>
          <a:xfrm>
            <a:off x="8967277" y="4725647"/>
            <a:ext cx="783316" cy="1047085"/>
            <a:chOff x="10183507" y="1144514"/>
            <a:chExt cx="783316" cy="1047085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12BB728-8C2C-4444-ACDC-AD3E50159A60}"/>
                </a:ext>
              </a:extLst>
            </p:cNvPr>
            <p:cNvSpPr txBox="1"/>
            <p:nvPr/>
          </p:nvSpPr>
          <p:spPr>
            <a:xfrm>
              <a:off x="10183507" y="1668379"/>
              <a:ext cx="362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T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0B1E17-D26D-C647-B89E-B5EFBAEBB450}"/>
                </a:ext>
              </a:extLst>
            </p:cNvPr>
            <p:cNvSpPr/>
            <p:nvPr/>
          </p:nvSpPr>
          <p:spPr>
            <a:xfrm>
              <a:off x="10581812" y="1144514"/>
              <a:ext cx="385011" cy="38501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4A3E2BB-B5A5-394B-91D6-147F01FB4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548" y="1457099"/>
              <a:ext cx="222408" cy="329099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3DDCD8-20A7-F042-9FE4-4CEB4BA44F2C}"/>
              </a:ext>
            </a:extLst>
          </p:cNvPr>
          <p:cNvCxnSpPr>
            <a:cxnSpLocks/>
          </p:cNvCxnSpPr>
          <p:nvPr/>
        </p:nvCxnSpPr>
        <p:spPr>
          <a:xfrm>
            <a:off x="5903211" y="1056306"/>
            <a:ext cx="0" cy="545283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75406C-3C33-5648-84BE-F3FC94E3696A}"/>
              </a:ext>
            </a:extLst>
          </p:cNvPr>
          <p:cNvSpPr txBox="1"/>
          <p:nvPr/>
        </p:nvSpPr>
        <p:spPr>
          <a:xfrm>
            <a:off x="7111335" y="1101150"/>
            <a:ext cx="201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Methylated Sample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E932F8F-8949-9549-8750-CEE450981ACE}"/>
              </a:ext>
            </a:extLst>
          </p:cNvPr>
          <p:cNvSpPr txBox="1"/>
          <p:nvPr/>
        </p:nvSpPr>
        <p:spPr>
          <a:xfrm>
            <a:off x="2739591" y="1077465"/>
            <a:ext cx="226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Unmethylated Sample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59BF2C0-D960-954E-B5EC-960D83557192}"/>
              </a:ext>
            </a:extLst>
          </p:cNvPr>
          <p:cNvSpPr txBox="1"/>
          <p:nvPr/>
        </p:nvSpPr>
        <p:spPr>
          <a:xfrm>
            <a:off x="2669789" y="6549092"/>
            <a:ext cx="6418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Distributions are in log scale and the out-of-bound channels need to be separated [when I have time]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C5CE53E-DF6E-C24D-AB58-675883E01D9A}"/>
              </a:ext>
            </a:extLst>
          </p:cNvPr>
          <p:cNvSpPr txBox="1"/>
          <p:nvPr/>
        </p:nvSpPr>
        <p:spPr>
          <a:xfrm>
            <a:off x="10800671" y="5376082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In-Band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AD0306E-6FF1-C942-AC9C-9FA718F51D7D}"/>
              </a:ext>
            </a:extLst>
          </p:cNvPr>
          <p:cNvSpPr txBox="1"/>
          <p:nvPr/>
        </p:nvSpPr>
        <p:spPr>
          <a:xfrm>
            <a:off x="10800671" y="128371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In-Band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7062F83-C38D-3048-83AF-6284F84DC822}"/>
              </a:ext>
            </a:extLst>
          </p:cNvPr>
          <p:cNvSpPr txBox="1"/>
          <p:nvPr/>
        </p:nvSpPr>
        <p:spPr>
          <a:xfrm>
            <a:off x="623234" y="357041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In-Band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6DB0E8A-51AB-034F-AFAF-D9BBAEEF72DB}"/>
              </a:ext>
            </a:extLst>
          </p:cNvPr>
          <p:cNvSpPr txBox="1"/>
          <p:nvPr/>
        </p:nvSpPr>
        <p:spPr>
          <a:xfrm>
            <a:off x="623234" y="128371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In-Band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D21A13-11BD-074D-AE8D-9079939F320D}"/>
              </a:ext>
            </a:extLst>
          </p:cNvPr>
          <p:cNvCxnSpPr/>
          <p:nvPr/>
        </p:nvCxnSpPr>
        <p:spPr>
          <a:xfrm>
            <a:off x="1816771" y="3090142"/>
            <a:ext cx="9589166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D502AC81-B259-BE42-BEB0-8EE69CEDF91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708" y="5092465"/>
            <a:ext cx="4427825" cy="146304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954EFEF-6404-5143-8F57-E51ED655BB7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277" y="3387360"/>
            <a:ext cx="4358640" cy="14630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CC98FF9-BDFC-3441-8953-1D5FE715C09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708" y="5090688"/>
            <a:ext cx="4427825" cy="146304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1267C8C-1EEE-D64F-B102-F608E6777E9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0521" y="3393902"/>
            <a:ext cx="4427825" cy="146304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56475868-4CF4-8A42-A759-DC2AC27DF420}"/>
              </a:ext>
            </a:extLst>
          </p:cNvPr>
          <p:cNvGrpSpPr/>
          <p:nvPr/>
        </p:nvGrpSpPr>
        <p:grpSpPr>
          <a:xfrm>
            <a:off x="8913537" y="3078337"/>
            <a:ext cx="808964" cy="1047085"/>
            <a:chOff x="10157859" y="1144514"/>
            <a:chExt cx="808964" cy="104708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CE27BF6-759E-2A4B-A54C-C5A36CF4B9B8}"/>
                </a:ext>
              </a:extLst>
            </p:cNvPr>
            <p:cNvSpPr txBox="1"/>
            <p:nvPr/>
          </p:nvSpPr>
          <p:spPr>
            <a:xfrm>
              <a:off x="10157859" y="1668379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B050"/>
                  </a:solidFill>
                </a:rPr>
                <a:t>G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9ADEC4B-FD20-8946-BBEA-1E895BA6ADC1}"/>
                </a:ext>
              </a:extLst>
            </p:cNvPr>
            <p:cNvSpPr/>
            <p:nvPr/>
          </p:nvSpPr>
          <p:spPr>
            <a:xfrm>
              <a:off x="10581812" y="1144514"/>
              <a:ext cx="385011" cy="38501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329C78A-40F9-C94C-9F04-8ABFD03EAD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548" y="1457099"/>
              <a:ext cx="222408" cy="329099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EB4C82-081C-AA44-94CB-4F933088A855}"/>
              </a:ext>
            </a:extLst>
          </p:cNvPr>
          <p:cNvGrpSpPr/>
          <p:nvPr/>
        </p:nvGrpSpPr>
        <p:grpSpPr>
          <a:xfrm>
            <a:off x="4701005" y="4725647"/>
            <a:ext cx="808964" cy="1047085"/>
            <a:chOff x="10157859" y="1144514"/>
            <a:chExt cx="808964" cy="104708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8CBF5C6-A873-AC4B-AD5C-C630B1B35BF8}"/>
                </a:ext>
              </a:extLst>
            </p:cNvPr>
            <p:cNvSpPr txBox="1"/>
            <p:nvPr/>
          </p:nvSpPr>
          <p:spPr>
            <a:xfrm>
              <a:off x="10157859" y="1668379"/>
              <a:ext cx="4138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B050"/>
                  </a:solidFill>
                </a:rPr>
                <a:t>G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4FBA3E4-BDD7-0B49-A0D6-C8565554CEDA}"/>
                </a:ext>
              </a:extLst>
            </p:cNvPr>
            <p:cNvSpPr/>
            <p:nvPr/>
          </p:nvSpPr>
          <p:spPr>
            <a:xfrm>
              <a:off x="10581812" y="1144514"/>
              <a:ext cx="385011" cy="38501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F76A2B-2703-504B-969F-C2EF8675C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2548" y="1457099"/>
              <a:ext cx="222408" cy="329099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3CDB6B04-2F12-FB4A-924F-530F5CEF996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" y="5003440"/>
            <a:ext cx="1810512" cy="182933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AA9799D-7A60-3C4F-BB51-DCF3E390CB3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2595" y="3090142"/>
            <a:ext cx="1810512" cy="182933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E91C8FB-9BBF-1144-A507-230369A48E57}"/>
              </a:ext>
            </a:extLst>
          </p:cNvPr>
          <p:cNvSpPr txBox="1"/>
          <p:nvPr/>
        </p:nvSpPr>
        <p:spPr>
          <a:xfrm>
            <a:off x="10569037" y="357041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Out-Of-Band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A6C91B-2727-224A-A732-FE85735EFEA9}"/>
              </a:ext>
            </a:extLst>
          </p:cNvPr>
          <p:cNvSpPr txBox="1"/>
          <p:nvPr/>
        </p:nvSpPr>
        <p:spPr>
          <a:xfrm>
            <a:off x="391600" y="537608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Out-Of-Band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8C8F7-53A5-F6D1-1740-1878299273A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122" y="5003440"/>
            <a:ext cx="1810512" cy="1829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BFBEB-F1A8-EAAD-F3CF-24396DB8E6B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" y="5003440"/>
            <a:ext cx="1809985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7E69C8-EADA-565B-566F-A239B0777E3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" y="3090142"/>
            <a:ext cx="1810512" cy="1829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2DAB97-68A4-7FC3-1A86-A2EE3DAFE6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2595" y="3090142"/>
            <a:ext cx="180998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0" grpId="0"/>
      <p:bldP spid="204" grpId="0"/>
      <p:bldP spid="205" grpId="0"/>
      <p:bldP spid="206" grpId="0"/>
      <p:bldP spid="207" grpId="0"/>
      <p:bldP spid="76" grpId="0"/>
      <p:bldP spid="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Customer Rational</a:t>
            </a:r>
            <a:br>
              <a:rPr lang="en-US" sz="2800" dirty="0"/>
            </a:br>
            <a:r>
              <a:rPr lang="en-US" b="0" i="1" dirty="0"/>
              <a:t>VA MVP Fingerprinting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7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SNV Venn-Diagrams</a:t>
            </a:r>
            <a:br>
              <a:rPr lang="en-US" sz="2800" dirty="0"/>
            </a:br>
            <a:r>
              <a:rPr lang="en-US" b="0" i="1" dirty="0"/>
              <a:t>New SNVs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 err="1"/>
              <a:t>Customre</a:t>
            </a:r>
            <a:r>
              <a:rPr lang="en-US" sz="4000" dirty="0"/>
              <a:t> Rational</a:t>
            </a:r>
            <a:endParaRPr lang="en-US" sz="3200" dirty="0"/>
          </a:p>
          <a:p>
            <a:pPr algn="r"/>
            <a:r>
              <a:rPr lang="en-US" sz="2800" i="1" dirty="0"/>
              <a:t>VA MVP Fingerprinting 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E64229-B82A-6F22-CE45-50A435C59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723"/>
            <a:ext cx="10515600" cy="4982308"/>
          </a:xfrm>
        </p:spPr>
        <p:txBody>
          <a:bodyPr>
            <a:normAutofit lnSpcReduction="10000"/>
          </a:bodyPr>
          <a:lstStyle/>
          <a:p>
            <a:r>
              <a:rPr lang="en-US" b="0" i="0" u="none" strike="noStrike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Why such a need for Fingerprinting from a methylation array???</a:t>
            </a:r>
          </a:p>
          <a:p>
            <a:endParaRPr lang="en-US" b="0" i="0" u="none" strike="noStrike" dirty="0">
              <a:solidFill>
                <a:srgbClr val="2A2A2A"/>
              </a:solidFill>
              <a:effectLst/>
              <a:latin typeface="Source Sans Pro" panose="020B0503030403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EPICv1 Sample Volume &gt; 100k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EPICv2 Sample Volume &gt;&gt; 100k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Samples Analyzed on Different Data-Types/Platforms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Genotyping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Gene Expression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Methylation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Proteomics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…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Multiple Venders for all the above</a:t>
            </a:r>
            <a:endParaRPr lang="en-US" dirty="0"/>
          </a:p>
          <a:p>
            <a:endParaRPr lang="en-US" dirty="0"/>
          </a:p>
          <a:p>
            <a:r>
              <a:rPr lang="en-US" dirty="0"/>
              <a:t>Basically: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Data Driven Sample Tracking is Required!</a:t>
            </a:r>
          </a:p>
        </p:txBody>
      </p:sp>
    </p:spTree>
    <p:extLst>
      <p:ext uri="{BB962C8B-B14F-4D97-AF65-F5344CB8AC3E}">
        <p14:creationId xmlns:p14="http://schemas.microsoft.com/office/powerpoint/2010/main" val="167570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Current Implementation</a:t>
            </a:r>
            <a:br>
              <a:rPr lang="en-US" sz="2800" dirty="0"/>
            </a:br>
            <a:r>
              <a:rPr lang="en-US" b="0" i="1" dirty="0"/>
              <a:t>Sesame Circa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D2F73-CB01-CB45-AEF9-CC049A73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4514"/>
            <a:ext cx="10990385" cy="5530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Previous Data Source:</a:t>
            </a:r>
          </a:p>
          <a:p>
            <a:pPr marL="457200" lvl="1" indent="0">
              <a:buNone/>
            </a:pPr>
            <a:r>
              <a:rPr lang="en-US" sz="1800" i="1" dirty="0">
                <a:hlinkClick r:id="rId2"/>
              </a:rPr>
              <a:t>https://zwdzwd.s3.amazonaws.com/InfiniumAnnotation/20200704/EPIC/EPIC.hg19.snp_overlap_b151.rds</a:t>
            </a:r>
            <a:endParaRPr lang="en-US" dirty="0"/>
          </a:p>
          <a:p>
            <a:pPr marL="0" indent="0">
              <a:buNone/>
            </a:pPr>
            <a:r>
              <a:rPr lang="en-US" sz="2400" b="1" dirty="0"/>
              <a:t> Direct SNV Detection (</a:t>
            </a:r>
            <a:r>
              <a:rPr lang="en-US" sz="2400" b="1" dirty="0" err="1"/>
              <a:t>annoS</a:t>
            </a:r>
            <a:r>
              <a:rPr lang="en-US" sz="2400" b="1" dirty="0"/>
              <a:t>) 		Inferred SNV Detection (</a:t>
            </a:r>
            <a:r>
              <a:rPr lang="en-US" sz="2400" b="1" dirty="0" err="1"/>
              <a:t>annoI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400" b="1" dirty="0"/>
              <a:t>Previous Results: </a:t>
            </a:r>
            <a:r>
              <a:rPr lang="en-US" sz="2400" dirty="0"/>
              <a:t>Genotype Style VCF File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Current Implementation</a:t>
            </a:r>
            <a:endParaRPr lang="en-US" sz="3200" dirty="0"/>
          </a:p>
          <a:p>
            <a:pPr algn="r"/>
            <a:r>
              <a:rPr lang="en-US" sz="2800" i="1" dirty="0"/>
              <a:t>Sesame Circa 2019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0063333-E3A4-368A-C325-3F6FA887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2" y="2456559"/>
            <a:ext cx="5028224" cy="1944879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D9C1186-C5EE-9EE3-BB44-01F8D0CE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91" y="2456560"/>
            <a:ext cx="5028224" cy="194487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6F8840-CB8C-C64E-5C5C-4B95808DA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111" y="4776213"/>
            <a:ext cx="4934529" cy="19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D2F73-CB01-CB45-AEF9-CC049A73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4514"/>
            <a:ext cx="10990385" cy="5530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Previous Data Source:</a:t>
            </a:r>
          </a:p>
          <a:p>
            <a:pPr marL="457200" lvl="1" indent="0">
              <a:buNone/>
            </a:pPr>
            <a:r>
              <a:rPr lang="en-US" sz="1800" i="1" dirty="0">
                <a:hlinkClick r:id="rId2"/>
              </a:rPr>
              <a:t>https://zwdzwd.s3.amazonaws.com/InfiniumAnnotation/20200704/EPIC/EPIC.hg19.snp_overlap_b151.rds</a:t>
            </a:r>
            <a:endParaRPr lang="en-US" dirty="0"/>
          </a:p>
          <a:p>
            <a:pPr marL="0" indent="0">
              <a:buNone/>
            </a:pPr>
            <a:r>
              <a:rPr lang="en-US" sz="2400" b="1" dirty="0"/>
              <a:t> Direct SNV Detection (</a:t>
            </a:r>
            <a:r>
              <a:rPr lang="en-US" sz="2400" b="1" dirty="0" err="1"/>
              <a:t>annoS</a:t>
            </a:r>
            <a:r>
              <a:rPr lang="en-US" sz="2400" b="1" dirty="0"/>
              <a:t>) 		Inferred SNV Detection (</a:t>
            </a:r>
            <a:r>
              <a:rPr lang="en-US" sz="2400" b="1" dirty="0" err="1"/>
              <a:t>annoI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Need to rebuild </a:t>
            </a:r>
            <a:r>
              <a:rPr lang="en-US" b="1" dirty="0" err="1"/>
              <a:t>annoS</a:t>
            </a:r>
            <a:r>
              <a:rPr lang="en-US" b="1" dirty="0"/>
              <a:t> and </a:t>
            </a:r>
            <a:r>
              <a:rPr lang="en-US" b="1" dirty="0" err="1"/>
              <a:t>annoI</a:t>
            </a:r>
            <a:r>
              <a:rPr lang="en-US" b="1" dirty="0"/>
              <a:t> for EPICv2 probes…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Missing Implementation</a:t>
            </a:r>
            <a:endParaRPr lang="en-US" sz="3200" u="sng" dirty="0">
              <a:solidFill>
                <a:srgbClr val="FF0000"/>
              </a:solidFill>
            </a:endParaRPr>
          </a:p>
          <a:p>
            <a:pPr algn="r"/>
            <a:r>
              <a:rPr lang="en-US" sz="2800" i="1" dirty="0"/>
              <a:t>Sesame Circa EPICv2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0063333-E3A4-368A-C325-3F6FA8875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2" y="2456559"/>
            <a:ext cx="5028224" cy="1944879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D9C1186-C5EE-9EE3-BB44-01F8D0CE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91" y="2456560"/>
            <a:ext cx="5028224" cy="194487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8BC4572-5C19-15E5-E283-7EEDCD3EF4FE}"/>
              </a:ext>
            </a:extLst>
          </p:cNvPr>
          <p:cNvGrpSpPr/>
          <p:nvPr/>
        </p:nvGrpSpPr>
        <p:grpSpPr>
          <a:xfrm>
            <a:off x="967152" y="2456559"/>
            <a:ext cx="5028224" cy="1944879"/>
            <a:chOff x="967152" y="2456559"/>
            <a:chExt cx="5028224" cy="194487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EA26682-8E36-6CA1-A097-A83C890AACB7}"/>
                </a:ext>
              </a:extLst>
            </p:cNvPr>
            <p:cNvCxnSpPr/>
            <p:nvPr/>
          </p:nvCxnSpPr>
          <p:spPr>
            <a:xfrm>
              <a:off x="967152" y="2456559"/>
              <a:ext cx="5028224" cy="19448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E8C7AB-A50E-5587-568D-6B305A90FB7C}"/>
                </a:ext>
              </a:extLst>
            </p:cNvPr>
            <p:cNvCxnSpPr/>
            <p:nvPr/>
          </p:nvCxnSpPr>
          <p:spPr>
            <a:xfrm flipH="1">
              <a:off x="967152" y="2456559"/>
              <a:ext cx="5028224" cy="19448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79E9DD-5EC4-3594-FFF9-D5A2DE1AEC47}"/>
              </a:ext>
            </a:extLst>
          </p:cNvPr>
          <p:cNvGrpSpPr/>
          <p:nvPr/>
        </p:nvGrpSpPr>
        <p:grpSpPr>
          <a:xfrm>
            <a:off x="6196624" y="2479726"/>
            <a:ext cx="5028226" cy="1944879"/>
            <a:chOff x="967150" y="2456559"/>
            <a:chExt cx="5028226" cy="194487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160162-FC91-6E04-4F38-33781486C86F}"/>
                </a:ext>
              </a:extLst>
            </p:cNvPr>
            <p:cNvCxnSpPr/>
            <p:nvPr/>
          </p:nvCxnSpPr>
          <p:spPr>
            <a:xfrm>
              <a:off x="967150" y="2456559"/>
              <a:ext cx="5028224" cy="19448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926D8A-381D-0D47-7028-903E07674F9C}"/>
                </a:ext>
              </a:extLst>
            </p:cNvPr>
            <p:cNvCxnSpPr/>
            <p:nvPr/>
          </p:nvCxnSpPr>
          <p:spPr>
            <a:xfrm flipH="1">
              <a:off x="967152" y="2456559"/>
              <a:ext cx="5028224" cy="19448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4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Current Implementation</a:t>
            </a:r>
            <a:endParaRPr lang="en-US" sz="3200" dirty="0"/>
          </a:p>
          <a:p>
            <a:pPr algn="r"/>
            <a:r>
              <a:rPr lang="en-US" sz="2800" i="1" dirty="0"/>
              <a:t>Sesame EPICv2 Workflow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0210544-7F36-C5DD-1B5A-BE29F6A59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8021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Intersect EPICv2 against dbSNP151 using </a:t>
            </a:r>
            <a:r>
              <a:rPr lang="en-US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tabix</a:t>
            </a: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:</a:t>
            </a:r>
          </a:p>
          <a:p>
            <a:endParaRPr lang="en-US" dirty="0">
              <a:solidFill>
                <a:srgbClr val="2A2A2A"/>
              </a:solidFill>
              <a:latin typeface="Source Sans Pro" panose="020B0503030403020204" pitchFamily="34" charset="0"/>
            </a:endParaRP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Range = [Coordinate -1, Coordinate + 2]</a:t>
            </a:r>
          </a:p>
          <a:p>
            <a:pPr lvl="1"/>
            <a:endParaRPr lang="en-US" dirty="0">
              <a:solidFill>
                <a:srgbClr val="2A2A2A"/>
              </a:solidFill>
              <a:latin typeface="Source Sans Pro" panose="020B0503030403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                   [-1   +2]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     GTG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GG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TGGAG</a:t>
            </a:r>
            <a:r>
              <a:rPr lang="en-US" b="1" u="sng" dirty="0">
                <a:solidFill>
                  <a:srgbClr val="000000"/>
                </a:solidFill>
                <a:latin typeface="Courier New" pitchFamily="49" charset="0"/>
              </a:rPr>
              <a:t>G[</a:t>
            </a:r>
            <a:r>
              <a:rPr lang="en-US" b="1" u="sng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b="1" u="sng" dirty="0">
                <a:latin typeface="Courier New" pitchFamily="49" charset="0"/>
              </a:rPr>
              <a:t>]</a:t>
            </a:r>
            <a:r>
              <a:rPr lang="en-US" b="1" u="sng" dirty="0">
                <a:solidFill>
                  <a:srgbClr val="000000"/>
                </a:solidFill>
                <a:latin typeface="Courier New" pitchFamily="49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GGG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UUU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AA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</a:rPr>
              <a:t>A-</a:t>
            </a:r>
            <a:endParaRPr lang="en-US" dirty="0">
              <a:solidFill>
                <a:srgbClr val="2A2A2A"/>
              </a:solidFill>
              <a:latin typeface="Source Sans Pro" panose="020B0503030403020204" pitchFamily="34" charset="0"/>
            </a:endParaRPr>
          </a:p>
          <a:p>
            <a:pPr lvl="1"/>
            <a:endParaRPr lang="en-US" dirty="0">
              <a:solidFill>
                <a:srgbClr val="2A2A2A"/>
              </a:solidFill>
              <a:latin typeface="Source Sans Pro" panose="020B0503030403020204" pitchFamily="34" charset="0"/>
            </a:endParaRP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Remove Variants that do not match </a:t>
            </a:r>
            <a:r>
              <a:rPr lang="en-US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Probe_Type</a:t>
            </a: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 (i.e. Direct should be at the interrogation site, Inferred should be at the proper Next Base)</a:t>
            </a: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Remove Allele’s with non-reported allele frequencies.</a:t>
            </a: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Remove Allele’s that are not functional under bisulfite conversion rules.</a:t>
            </a: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…</a:t>
            </a:r>
          </a:p>
          <a:p>
            <a:endParaRPr lang="en-US" dirty="0">
              <a:solidFill>
                <a:srgbClr val="2A2A2A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Build </a:t>
            </a:r>
            <a:r>
              <a:rPr lang="en-US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annoS</a:t>
            </a: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 and </a:t>
            </a:r>
            <a:r>
              <a:rPr lang="en-US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annoI</a:t>
            </a: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 Genomic Ranges and add to docker image.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2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1" y="528711"/>
            <a:ext cx="8084395" cy="119080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Current Implementation Caveats</a:t>
            </a:r>
            <a:br>
              <a:rPr lang="en-US" sz="2800" dirty="0"/>
            </a:br>
            <a:r>
              <a:rPr lang="en-US" b="0" i="1" dirty="0"/>
              <a:t>Trials and tribulations of three-year-old code [yes; double entendre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7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Current Implementation Caveats</a:t>
            </a:r>
            <a:endParaRPr lang="en-US" sz="3200" dirty="0"/>
          </a:p>
          <a:p>
            <a:pPr algn="r"/>
            <a:r>
              <a:rPr lang="en-US" sz="2800" i="1" dirty="0"/>
              <a:t>Trials and tribulations of three-year-old code [yes; double entendre ]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0210544-7F36-C5DD-1B5A-BE29F6A59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9802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Long List of minuet trials and tribulations to meet three-year-old Sesame code requirements:  </a:t>
            </a:r>
            <a:r>
              <a:rPr lang="en-US" b="1" dirty="0">
                <a:solidFill>
                  <a:srgbClr val="2A2A2A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TO BE FILLED IN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rgbClr val="2A2A2A"/>
              </a:solidFill>
              <a:latin typeface="Source Sans Pro" panose="020B0503030403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Probe_ID</a:t>
            </a: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: EPICv1 (no-suffix) vs. EPICv2 (with-suffix) naming issue.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Probe_ID</a:t>
            </a: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: Mapping to multiple alleles.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solidFill>
                  <a:srgbClr val="2A2A2A"/>
                </a:solidFill>
                <a:highlight>
                  <a:srgbClr val="FFFF00"/>
                </a:highlight>
                <a:latin typeface="Source Sans Pro" panose="020B0503030403020204" pitchFamily="34" charset="0"/>
              </a:rPr>
              <a:t>FILL IN THE REST</a:t>
            </a:r>
          </a:p>
          <a:p>
            <a:endParaRPr lang="en-US" dirty="0">
              <a:solidFill>
                <a:srgbClr val="2A2A2A"/>
              </a:solidFill>
              <a:latin typeface="Source Sans Pro" panose="020B0503030403020204" pitchFamily="34" charset="0"/>
            </a:endParaRPr>
          </a:p>
          <a:p>
            <a:r>
              <a:rPr lang="en-US" dirty="0"/>
              <a:t>All of these issues should be properly handled in future software…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52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Future Development</a:t>
            </a:r>
            <a:br>
              <a:rPr lang="en-US" sz="2800" dirty="0"/>
            </a:br>
            <a:r>
              <a:rPr lang="en-US" b="0" i="1" dirty="0"/>
              <a:t>A proper and integrated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9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Future Development</a:t>
            </a:r>
            <a:endParaRPr lang="en-US" sz="3200" dirty="0"/>
          </a:p>
          <a:p>
            <a:pPr algn="r"/>
            <a:r>
              <a:rPr lang="en-US" sz="2800" i="1" dirty="0"/>
              <a:t>A proper and integrated solution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0210544-7F36-C5DD-1B5A-BE29F6A59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844"/>
            <a:ext cx="10515600" cy="54210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Use existing Genotyping tools to map a manifest against a </a:t>
            </a:r>
            <a:r>
              <a:rPr lang="en-US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dbSNP</a:t>
            </a: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 version.</a:t>
            </a:r>
          </a:p>
          <a:p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Caveats:</a:t>
            </a: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Extend Bisulfite Conversion rules to remove non-detectable variants </a:t>
            </a:r>
            <a:r>
              <a:rPr lang="en-US" b="1" dirty="0">
                <a:solidFill>
                  <a:srgbClr val="2A2A2A"/>
                </a:solidFill>
                <a:latin typeface="Source Sans Pro" panose="020B0503030403020204" pitchFamily="34" charset="0"/>
              </a:rPr>
              <a:t>[add example]</a:t>
            </a:r>
            <a:endParaRPr lang="en-US" dirty="0">
              <a:solidFill>
                <a:srgbClr val="2A2A2A"/>
              </a:solidFill>
              <a:latin typeface="Source Sans Pro" panose="020B0503030403020204" pitchFamily="34" charset="0"/>
            </a:endParaRP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Extend Converted/Opposite rules to remove non-detectable variants </a:t>
            </a:r>
            <a:r>
              <a:rPr lang="en-US" b="1" dirty="0">
                <a:solidFill>
                  <a:srgbClr val="2A2A2A"/>
                </a:solidFill>
                <a:latin typeface="Source Sans Pro" panose="020B0503030403020204" pitchFamily="34" charset="0"/>
              </a:rPr>
              <a:t>[add example]</a:t>
            </a: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Allow for both Direct and Inferred annotation</a:t>
            </a: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Allow for multi-allelic variants under Bisulfite Conversion rules</a:t>
            </a: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Allow for Indels that bump right against variant under BS rules</a:t>
            </a: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Do all the above, but for Dream (TAPS) rules for future products. </a:t>
            </a:r>
          </a:p>
          <a:p>
            <a:pPr lvl="1"/>
            <a:endParaRPr lang="en-US" dirty="0">
              <a:solidFill>
                <a:srgbClr val="2A2A2A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Next Steps: Investigate current </a:t>
            </a:r>
            <a:r>
              <a:rPr lang="en-US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Genotyoping</a:t>
            </a:r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 tools.</a:t>
            </a:r>
          </a:p>
          <a:p>
            <a:pPr lvl="1"/>
            <a:r>
              <a:rPr lang="en-US" dirty="0">
                <a:solidFill>
                  <a:srgbClr val="2A2A2A"/>
                </a:solidFill>
                <a:latin typeface="Source Sans Pro" panose="020B0503030403020204" pitchFamily="34" charset="0"/>
              </a:rPr>
              <a:t>What additional manifest fields are needed for methylation?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2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Installation/Usage Appendix</a:t>
            </a:r>
          </a:p>
        </p:txBody>
      </p:sp>
    </p:spTree>
    <p:extLst>
      <p:ext uri="{BB962C8B-B14F-4D97-AF65-F5344CB8AC3E}">
        <p14:creationId xmlns:p14="http://schemas.microsoft.com/office/powerpoint/2010/main" val="26279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D2F73-CB01-CB45-AEF9-CC049A73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44515"/>
            <a:ext cx="10990385" cy="733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Basic Counts…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SNV Venn-Diagrams</a:t>
            </a:r>
            <a:endParaRPr lang="en-US" sz="3200" dirty="0"/>
          </a:p>
          <a:p>
            <a:pPr algn="r"/>
            <a:r>
              <a:rPr lang="en-US" sz="2800" i="1" dirty="0"/>
              <a:t>New SNVs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1A6B0-FBD7-3647-61C4-6F63ED50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16620"/>
            <a:ext cx="3689280" cy="3068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B3818-D2F6-7C96-CBA3-D9FFD15D8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534" y="2547761"/>
            <a:ext cx="5928335" cy="17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7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153186"/>
          </a:xfrm>
        </p:spPr>
        <p:txBody>
          <a:bodyPr>
            <a:normAutofit/>
          </a:bodyPr>
          <a:lstStyle/>
          <a:p>
            <a:r>
              <a:rPr lang="en-US" dirty="0"/>
              <a:t>Advantages/Disadvantages</a:t>
            </a:r>
          </a:p>
          <a:p>
            <a:r>
              <a:rPr lang="en-US" dirty="0"/>
              <a:t>Docker</a:t>
            </a:r>
          </a:p>
          <a:p>
            <a:pPr lvl="1"/>
            <a:r>
              <a:rPr lang="en-US" dirty="0"/>
              <a:t>Pull Command</a:t>
            </a:r>
          </a:p>
          <a:p>
            <a:r>
              <a:rPr lang="en-US" dirty="0"/>
              <a:t>Example Execution</a:t>
            </a:r>
          </a:p>
          <a:p>
            <a:pPr lvl="1"/>
            <a:r>
              <a:rPr lang="en-US" dirty="0"/>
              <a:t>Parameters (in shell file format)</a:t>
            </a:r>
          </a:p>
          <a:p>
            <a:pPr lvl="1"/>
            <a:r>
              <a:rPr lang="en-US" dirty="0"/>
              <a:t>Run Command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BE9BA-5E49-9687-AD19-263D16E1D16C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Outline:</a:t>
            </a:r>
            <a:endParaRPr lang="en-US" sz="3200" dirty="0"/>
          </a:p>
          <a:p>
            <a:pPr algn="r"/>
            <a:r>
              <a:rPr lang="en-US" sz="2800" i="1" dirty="0"/>
              <a:t>May 16</a:t>
            </a:r>
            <a:r>
              <a:rPr lang="en-US" sz="2800" i="1" baseline="30000" dirty="0"/>
              <a:t>th</a:t>
            </a:r>
            <a:r>
              <a:rPr lang="en-US" sz="2800" i="1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224491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15318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Advantages: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Built in EPIC v1/v2 manifests</a:t>
            </a:r>
          </a:p>
          <a:p>
            <a:pPr lvl="2"/>
            <a:r>
              <a:rPr lang="en-US" dirty="0"/>
              <a:t>No need for BOX/downloads</a:t>
            </a:r>
          </a:p>
          <a:p>
            <a:pPr lvl="1"/>
            <a:r>
              <a:rPr lang="en-US" dirty="0"/>
              <a:t>Static and Optional Execution Scripts</a:t>
            </a:r>
          </a:p>
          <a:p>
            <a:pPr lvl="2"/>
            <a:r>
              <a:rPr lang="en-US" dirty="0" err="1"/>
              <a:t>run_swifthoof.sh</a:t>
            </a:r>
            <a:endParaRPr lang="en-US" dirty="0"/>
          </a:p>
          <a:p>
            <a:pPr lvl="2"/>
            <a:r>
              <a:rPr lang="en-US" dirty="0" err="1"/>
              <a:t>run_swifthoof.options.sh</a:t>
            </a:r>
            <a:endParaRPr lang="en-US" dirty="0"/>
          </a:p>
          <a:p>
            <a:endParaRPr lang="en-US" dirty="0"/>
          </a:p>
          <a:p>
            <a:r>
              <a:rPr lang="en-US" dirty="0"/>
              <a:t>Inference Calling:</a:t>
            </a:r>
          </a:p>
          <a:p>
            <a:pPr lvl="1"/>
            <a:r>
              <a:rPr lang="en-US" dirty="0"/>
              <a:t>Supported</a:t>
            </a:r>
          </a:p>
          <a:p>
            <a:pPr lvl="2"/>
            <a:r>
              <a:rPr lang="en-US" dirty="0"/>
              <a:t>GCT Score</a:t>
            </a:r>
          </a:p>
          <a:p>
            <a:pPr lvl="2"/>
            <a:r>
              <a:rPr lang="en-US" dirty="0"/>
              <a:t>Sex Call</a:t>
            </a:r>
          </a:p>
          <a:p>
            <a:pPr lvl="2"/>
            <a:r>
              <a:rPr lang="en-US" dirty="0"/>
              <a:t>Sex Karyotype</a:t>
            </a:r>
          </a:p>
          <a:p>
            <a:pPr lvl="2"/>
            <a:r>
              <a:rPr lang="en-US" dirty="0" err="1"/>
              <a:t>AgeSkinBlood</a:t>
            </a:r>
            <a:endParaRPr lang="en-US" dirty="0"/>
          </a:p>
          <a:p>
            <a:pPr lvl="1"/>
            <a:r>
              <a:rPr lang="en-US" dirty="0"/>
              <a:t>Not Currently Supported</a:t>
            </a:r>
          </a:p>
          <a:p>
            <a:pPr lvl="2"/>
            <a:r>
              <a:rPr lang="en-US" i="1" dirty="0">
                <a:highlight>
                  <a:srgbClr val="FFFF00"/>
                </a:highlight>
              </a:rPr>
              <a:t>Ethnicity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BE9BA-5E49-9687-AD19-263D16E1D16C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Advantages/Disadvantages:</a:t>
            </a:r>
            <a:endParaRPr lang="en-US" sz="3200" dirty="0"/>
          </a:p>
          <a:p>
            <a:pPr algn="r"/>
            <a:r>
              <a:rPr lang="en-US" sz="2800" i="1" dirty="0"/>
              <a:t>May 16</a:t>
            </a:r>
            <a:r>
              <a:rPr lang="en-US" sz="2800" i="1" baseline="30000" dirty="0"/>
              <a:t>th</a:t>
            </a:r>
            <a:r>
              <a:rPr lang="en-US" sz="2800" i="1" dirty="0"/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8360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8" y="1371600"/>
            <a:ext cx="10826262" cy="51531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C1651C"/>
                </a:solidFill>
                <a:latin typeface="Menlo" panose="020B0609030804020204" pitchFamily="49" charset="0"/>
              </a:rPr>
              <a:t># No EPICv2 Fingerprinting: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docker pull </a:t>
            </a:r>
            <a:r>
              <a:rPr lang="en-US" sz="1400" dirty="0" err="1">
                <a:solidFill>
                  <a:srgbClr val="C1651C"/>
                </a:solidFill>
                <a:latin typeface="Menlo" panose="020B0609030804020204" pitchFamily="49" charset="0"/>
              </a:rPr>
              <a:t>bbarnesimdocker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/im_workhorse:Infinium_Methylation_Workhorse_Centos.v.1.11.15.1.p.0.4</a:t>
            </a: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C1651C"/>
                </a:solidFill>
                <a:latin typeface="Menlo" panose="020B0609030804020204" pitchFamily="49" charset="0"/>
              </a:rPr>
              <a:t># EPICv2 Finger Printing Enabled: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docker pull </a:t>
            </a:r>
            <a:r>
              <a:rPr lang="en-US" sz="1400" dirty="0" err="1">
                <a:solidFill>
                  <a:srgbClr val="C1651C"/>
                </a:solidFill>
                <a:latin typeface="Menlo" panose="020B0609030804020204" pitchFamily="49" charset="0"/>
              </a:rPr>
              <a:t>bbarnesimdocker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/im_workhorse:Infinium_Methylation_Workhorse_Centos.v.1.11.15.1.p.0.6.2</a:t>
            </a:r>
            <a:endParaRPr lang="en-US" sz="1400" dirty="0">
              <a:solidFill>
                <a:srgbClr val="9D206F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9D206F"/>
              </a:solidFill>
              <a:latin typeface="Menlo" panose="020B06090308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BE9BA-5E49-9687-AD19-263D16E1D16C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Docker:</a:t>
            </a:r>
            <a:endParaRPr lang="en-US" sz="3200" dirty="0"/>
          </a:p>
          <a:p>
            <a:pPr algn="r"/>
            <a:r>
              <a:rPr lang="en-US" sz="2800" i="1" dirty="0"/>
              <a:t>Pull Command</a:t>
            </a:r>
          </a:p>
        </p:txBody>
      </p:sp>
    </p:spTree>
    <p:extLst>
      <p:ext uri="{BB962C8B-B14F-4D97-AF65-F5344CB8AC3E}">
        <p14:creationId xmlns:p14="http://schemas.microsoft.com/office/powerpoint/2010/main" val="5927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153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IMG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9D206F"/>
                </a:solidFill>
                <a:latin typeface="Menlo" panose="020B0609030804020204" pitchFamily="49" charset="0"/>
              </a:rPr>
              <a:t>bbarnesimdocker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/im_workhorse:Infinium_Methylation_Workhorse_Centos.v.1.11.15.1.p.0.4"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DAT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"PATH_TO_YOUR_IDAT_DIRECTORY"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OUT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"PATH_TO_YOUR_OUTPUT_DIRECTORY"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LOG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"PATH_TO_YOUR_LOG_OUTPUT_FILE"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B2418"/>
                </a:solidFill>
                <a:latin typeface="Menlo" panose="020B0609030804020204" pitchFamily="49" charset="0"/>
              </a:rPr>
              <a:t># These options are only available if you use SCRIPT="</a:t>
            </a:r>
            <a:r>
              <a:rPr lang="en-US" sz="1400" dirty="0" err="1">
                <a:solidFill>
                  <a:srgbClr val="CB2418"/>
                </a:solidFill>
                <a:latin typeface="Menlo" panose="020B0609030804020204" pitchFamily="49" charset="0"/>
              </a:rPr>
              <a:t>run_swifthoof.options.sh</a:t>
            </a:r>
            <a:r>
              <a:rPr lang="en-US" sz="1400" dirty="0">
                <a:solidFill>
                  <a:srgbClr val="CB2418"/>
                </a:solidFill>
                <a:latin typeface="Menlo" panose="020B06090308040202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OPT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"--fresh --</a:t>
            </a:r>
            <a:r>
              <a:rPr lang="en-US" sz="1400" dirty="0" err="1">
                <a:solidFill>
                  <a:srgbClr val="9D206F"/>
                </a:solidFill>
                <a:latin typeface="Menlo" panose="020B0609030804020204" pitchFamily="49" charset="0"/>
              </a:rPr>
              <a:t>minPerc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=96,98 --</a:t>
            </a:r>
            <a:r>
              <a:rPr lang="en-US" sz="1400" dirty="0" err="1">
                <a:solidFill>
                  <a:srgbClr val="9D206F"/>
                </a:solidFill>
                <a:latin typeface="Menlo" panose="020B0609030804020204" pitchFamily="49" charset="0"/>
              </a:rPr>
              <a:t>minPval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=0.05,0.02 ”</a:t>
            </a: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B2418"/>
                </a:solidFill>
                <a:latin typeface="Menlo" panose="020B0609030804020204" pitchFamily="49" charset="0"/>
              </a:rPr>
              <a:t># Set to whatever level you want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VER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"--verbose=3"</a:t>
            </a: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B2418"/>
                </a:solidFill>
                <a:latin typeface="Menlo" panose="020B0609030804020204" pitchFamily="49" charset="0"/>
              </a:rPr>
              <a:t># Run Standard Version::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B2418"/>
                </a:solidFill>
                <a:latin typeface="Menlo" panose="020B0609030804020204" pitchFamily="49" charset="0"/>
              </a:rPr>
              <a:t># SCRIPT="</a:t>
            </a:r>
            <a:r>
              <a:rPr lang="en-US" sz="1400" dirty="0" err="1">
                <a:solidFill>
                  <a:srgbClr val="CB2418"/>
                </a:solidFill>
                <a:latin typeface="Menlo" panose="020B0609030804020204" pitchFamily="49" charset="0"/>
              </a:rPr>
              <a:t>run_swifthoof.sh</a:t>
            </a:r>
            <a:r>
              <a:rPr lang="en-US" sz="1400" dirty="0">
                <a:solidFill>
                  <a:srgbClr val="CB2418"/>
                </a:solidFill>
                <a:latin typeface="Menlo" panose="020B0609030804020204" pitchFamily="49" charset="0"/>
              </a:rPr>
              <a:t>" 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#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B2418"/>
                </a:solidFill>
                <a:latin typeface="Menlo" panose="020B0609030804020204" pitchFamily="49" charset="0"/>
              </a:rPr>
              <a:t># Run to Allow Options::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SCRIPT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9D206F"/>
                </a:solidFill>
                <a:latin typeface="Menlo" panose="020B0609030804020204" pitchFamily="49" charset="0"/>
              </a:rPr>
              <a:t>run_swifthoof.options.sh</a:t>
            </a:r>
            <a:r>
              <a:rPr lang="en-US" sz="1400" dirty="0">
                <a:solidFill>
                  <a:srgbClr val="9D206F"/>
                </a:solidFill>
                <a:latin typeface="Menlo" panose="020B0609030804020204" pitchFamily="49" charset="0"/>
              </a:rPr>
              <a:t>"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BE9BA-5E49-9687-AD19-263D16E1D16C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Example Execution:</a:t>
            </a:r>
            <a:endParaRPr lang="en-US" sz="3200" dirty="0"/>
          </a:p>
          <a:p>
            <a:pPr algn="r"/>
            <a:r>
              <a:rPr lang="en-US" sz="2800" i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61699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1531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docker run -</a:t>
            </a:r>
            <a:r>
              <a:rPr lang="en-US" sz="1400" dirty="0" err="1">
                <a:solidFill>
                  <a:srgbClr val="C1651C"/>
                </a:solidFill>
                <a:latin typeface="Menlo" panose="020B0609030804020204" pitchFamily="49" charset="0"/>
              </a:rPr>
              <a:t>i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--rm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      -v ${DAT}:/work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      -v ${DAT}:/input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      -v ${OUT}:/output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      -w /work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      ${IMG} ${SCRIPT} ${OPT}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      --</a:t>
            </a:r>
            <a:r>
              <a:rPr lang="en-US" sz="1400" dirty="0" err="1">
                <a:solidFill>
                  <a:srgbClr val="C1651C"/>
                </a:solidFill>
                <a:latin typeface="Menlo" panose="020B0609030804020204" pitchFamily="49" charset="0"/>
              </a:rPr>
              <a:t>auto_detect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      ${VER} \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       &amp;&gt; ${LOG}</a:t>
            </a: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BE9BA-5E49-9687-AD19-263D16E1D16C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Example Execution:</a:t>
            </a:r>
            <a:endParaRPr lang="en-US" sz="3200" dirty="0"/>
          </a:p>
          <a:p>
            <a:pPr algn="r"/>
            <a:r>
              <a:rPr lang="en-US" sz="2800" i="1" dirty="0"/>
              <a:t>Run Command</a:t>
            </a:r>
          </a:p>
        </p:txBody>
      </p:sp>
    </p:spTree>
    <p:extLst>
      <p:ext uri="{BB962C8B-B14F-4D97-AF65-F5344CB8AC3E}">
        <p14:creationId xmlns:p14="http://schemas.microsoft.com/office/powerpoint/2010/main" val="20082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1531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  <a:p>
            <a:pPr lvl="0"/>
            <a:r>
              <a:rPr lang="en-US" dirty="0"/>
              <a:t>Steven has included the EPICv1 vs. EPICv2 datasets that you can access and verify the Docker Outputs. Including sample descriptions in Readme file. </a:t>
            </a:r>
            <a:endParaRPr lang="en-US" sz="4000" dirty="0"/>
          </a:p>
          <a:p>
            <a:pPr lvl="1"/>
            <a:r>
              <a:rPr lang="en-US" dirty="0"/>
              <a:t>BOX Location: </a:t>
            </a:r>
            <a:r>
              <a:rPr lang="en-US" dirty="0">
                <a:hlinkClick r:id="rId3" tooltip="https://urldefense.com/v3/__https:/gcc02.safelinks.protection.outlook.com/?url=https*3A*2F*2Fillumina.app.box.com*2Ffolder*2F199780647062&amp;data=05*7C01*7C*7C0e53b067600e465fc81e08db2a21d9be*7Ce95f1b23abaf45ee821db7ab251ab3bf*7C0*7C0*7C638150097098074582*7C"/>
              </a:rPr>
              <a:t>https://illumina.app.box.com/folder/199780647062</a:t>
            </a:r>
            <a:endParaRPr lang="en-US" sz="3600" dirty="0"/>
          </a:p>
          <a:p>
            <a:pPr marL="0" indent="0">
              <a:buNone/>
            </a:pPr>
            <a:endParaRPr lang="en-US" sz="1400" dirty="0">
              <a:solidFill>
                <a:srgbClr val="C1651C"/>
              </a:solidFill>
              <a:latin typeface="Menlo" panose="020B060903080402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5BE9BA-5E49-9687-AD19-263D16E1D16C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Example Data:</a:t>
            </a:r>
            <a:endParaRPr lang="en-US" sz="3200" dirty="0"/>
          </a:p>
          <a:p>
            <a:pPr algn="r"/>
            <a:r>
              <a:rPr lang="en-US" sz="2800" i="1" dirty="0" err="1"/>
              <a:t>idats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401731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06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Box 4">
            <a:extLst>
              <a:ext uri="{FF2B5EF4-FFF2-40B4-BE49-F238E27FC236}">
                <a16:creationId xmlns:a16="http://schemas.microsoft.com/office/drawing/2014/main" id="{F2C0D6A5-C2F2-2D48-BBE9-9E72A1340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2549511"/>
            <a:ext cx="8682040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GTG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TGGAGG[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GGGG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AA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A-&gt;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TCM</a:t>
            </a:r>
            <a:r>
              <a:rPr lang="en-US" sz="1100" dirty="0">
                <a:latin typeface="Courier New" pitchFamily="49" charset="0"/>
              </a:rPr>
              <a:t>     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GTG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UG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UG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TGGAGG[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UG</a:t>
            </a:r>
            <a:r>
              <a:rPr lang="en-US" sz="1100" dirty="0"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GGGG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AA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A-&gt;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TCU</a:t>
            </a:r>
          </a:p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&lt;-CAC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ACCTCC[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]CCCC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  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TOM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 &lt;-CAC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ACCTCC[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]CCCC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  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TOU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   </a:t>
            </a: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CCCAA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CA-&gt;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BOM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  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CA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CCCAA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CA-&gt;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BOU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&lt;-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UUUU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GGGTT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GT  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BCM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&lt;-U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GU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UUUU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GGGTT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GT  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BCU</a:t>
            </a: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A1EFDC-FC35-AF4B-93AC-146DCDC5AFC3}"/>
              </a:ext>
            </a:extLst>
          </p:cNvPr>
          <p:cNvGrpSpPr/>
          <p:nvPr/>
        </p:nvGrpSpPr>
        <p:grpSpPr>
          <a:xfrm>
            <a:off x="3649664" y="2151048"/>
            <a:ext cx="6775452" cy="454025"/>
            <a:chOff x="3649664" y="2151048"/>
            <a:chExt cx="6775452" cy="45402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C8A981F-5976-764C-9A93-3CF72F5717B9}"/>
                </a:ext>
              </a:extLst>
            </p:cNvPr>
            <p:cNvGrpSpPr/>
            <p:nvPr/>
          </p:nvGrpSpPr>
          <p:grpSpPr>
            <a:xfrm>
              <a:off x="3649664" y="2151048"/>
              <a:ext cx="2393951" cy="444500"/>
              <a:chOff x="3649664" y="2151048"/>
              <a:chExt cx="2393951" cy="444500"/>
            </a:xfrm>
          </p:grpSpPr>
          <p:sp>
            <p:nvSpPr>
              <p:cNvPr id="50" name="Line 55">
                <a:extLst>
                  <a:ext uri="{FF2B5EF4-FFF2-40B4-BE49-F238E27FC236}">
                    <a16:creationId xmlns:a16="http://schemas.microsoft.com/office/drawing/2014/main" id="{90C34384-C423-6246-834F-1A836C71B6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57601" y="2436798"/>
                <a:ext cx="0" cy="152400"/>
              </a:xfrm>
              <a:prstGeom prst="line">
                <a:avLst/>
              </a:prstGeom>
              <a:noFill/>
              <a:ln w="952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56">
                <a:extLst>
                  <a:ext uri="{FF2B5EF4-FFF2-40B4-BE49-F238E27FC236}">
                    <a16:creationId xmlns:a16="http://schemas.microsoft.com/office/drawing/2014/main" id="{D689645B-F0C2-DC4A-B3E3-D896E2CE4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2851" y="2290748"/>
                <a:ext cx="6350" cy="304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Line 11">
                <a:extLst>
                  <a:ext uri="{FF2B5EF4-FFF2-40B4-BE49-F238E27FC236}">
                    <a16:creationId xmlns:a16="http://schemas.microsoft.com/office/drawing/2014/main" id="{42600D7C-18C4-3B41-84D3-73E2FAFC0E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9664" y="2430448"/>
                <a:ext cx="1698626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12">
                <a:extLst>
                  <a:ext uri="{FF2B5EF4-FFF2-40B4-BE49-F238E27FC236}">
                    <a16:creationId xmlns:a16="http://schemas.microsoft.com/office/drawing/2014/main" id="{F6E6582C-C83C-794F-937A-F8A4F596B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57614" y="2284398"/>
                <a:ext cx="157956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Text Box 13">
                <a:extLst>
                  <a:ext uri="{FF2B5EF4-FFF2-40B4-BE49-F238E27FC236}">
                    <a16:creationId xmlns:a16="http://schemas.microsoft.com/office/drawing/2014/main" id="{C7505BC5-ABA8-D347-B2DB-517892AC96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62577" y="2151048"/>
                <a:ext cx="631825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/>
                  <a:t>SBE (II)</a:t>
                </a:r>
              </a:p>
            </p:txBody>
          </p:sp>
          <p:sp>
            <p:nvSpPr>
              <p:cNvPr id="77" name="Text Box 14">
                <a:extLst>
                  <a:ext uri="{FF2B5EF4-FFF2-40B4-BE49-F238E27FC236}">
                    <a16:creationId xmlns:a16="http://schemas.microsoft.com/office/drawing/2014/main" id="{D4868B80-4733-D941-8BB8-DCA218FF6E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62577" y="2319323"/>
                <a:ext cx="681038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>
                    <a:solidFill>
                      <a:srgbClr val="FF0000"/>
                    </a:solidFill>
                  </a:rPr>
                  <a:t>ASPE (I)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EE7E10-0AB8-A249-8ED5-EA7568E1E6EB}"/>
                </a:ext>
              </a:extLst>
            </p:cNvPr>
            <p:cNvGrpSpPr/>
            <p:nvPr/>
          </p:nvGrpSpPr>
          <p:grpSpPr>
            <a:xfrm>
              <a:off x="8031165" y="2151048"/>
              <a:ext cx="2393951" cy="454025"/>
              <a:chOff x="8031165" y="2151048"/>
              <a:chExt cx="2393951" cy="454025"/>
            </a:xfrm>
          </p:grpSpPr>
          <p:grpSp>
            <p:nvGrpSpPr>
              <p:cNvPr id="28" name="Group 37">
                <a:extLst>
                  <a:ext uri="{FF2B5EF4-FFF2-40B4-BE49-F238E27FC236}">
                    <a16:creationId xmlns:a16="http://schemas.microsoft.com/office/drawing/2014/main" id="{AD8E62FE-D7AA-0741-B515-B2005990DF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31165" y="2151048"/>
                <a:ext cx="2393951" cy="414338"/>
                <a:chOff x="4075" y="1688"/>
                <a:chExt cx="1508" cy="261"/>
              </a:xfrm>
            </p:grpSpPr>
            <p:sp>
              <p:nvSpPr>
                <p:cNvPr id="70" name="Line 17">
                  <a:extLst>
                    <a:ext uri="{FF2B5EF4-FFF2-40B4-BE49-F238E27FC236}">
                      <a16:creationId xmlns:a16="http://schemas.microsoft.com/office/drawing/2014/main" id="{651FCE57-5558-3C43-BA00-6A46F0F9A5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75" y="1864"/>
                  <a:ext cx="1070" cy="0"/>
                </a:xfrm>
                <a:prstGeom prst="line">
                  <a:avLst/>
                </a:prstGeom>
                <a:noFill/>
                <a:ln w="127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Line 18">
                  <a:extLst>
                    <a:ext uri="{FF2B5EF4-FFF2-40B4-BE49-F238E27FC236}">
                      <a16:creationId xmlns:a16="http://schemas.microsoft.com/office/drawing/2014/main" id="{EBE7A2A1-88B5-EB46-9439-D34C6DA550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43" y="1772"/>
                  <a:ext cx="99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Text Box 19">
                  <a:extLst>
                    <a:ext uri="{FF2B5EF4-FFF2-40B4-BE49-F238E27FC236}">
                      <a16:creationId xmlns:a16="http://schemas.microsoft.com/office/drawing/2014/main" id="{30A3A326-AD04-BD47-AA4C-ABAADBD8B9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54" y="1688"/>
                  <a:ext cx="398" cy="1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sz="1000" dirty="0"/>
                    <a:t>SBE (II)</a:t>
                  </a:r>
                </a:p>
              </p:txBody>
            </p:sp>
            <p:sp>
              <p:nvSpPr>
                <p:cNvPr id="73" name="Text Box 20">
                  <a:extLst>
                    <a:ext uri="{FF2B5EF4-FFF2-40B4-BE49-F238E27FC236}">
                      <a16:creationId xmlns:a16="http://schemas.microsoft.com/office/drawing/2014/main" id="{FFC8F6AE-A542-ED40-8241-533D732444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54" y="1794"/>
                  <a:ext cx="429" cy="15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r>
                    <a:rPr lang="en-US" sz="1000" dirty="0">
                      <a:solidFill>
                        <a:srgbClr val="FF0000"/>
                      </a:solidFill>
                    </a:rPr>
                    <a:t>ASPE (I)</a:t>
                  </a:r>
                </a:p>
              </p:txBody>
            </p:sp>
          </p:grpSp>
          <p:sp>
            <p:nvSpPr>
              <p:cNvPr id="58" name="Line 64">
                <a:extLst>
                  <a:ext uri="{FF2B5EF4-FFF2-40B4-BE49-F238E27FC236}">
                    <a16:creationId xmlns:a16="http://schemas.microsoft.com/office/drawing/2014/main" id="{249A9F04-23BD-AB4F-83E5-C4DF5CB87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35927" y="2433623"/>
                <a:ext cx="0" cy="171450"/>
              </a:xfrm>
              <a:prstGeom prst="line">
                <a:avLst/>
              </a:prstGeom>
              <a:noFill/>
              <a:ln w="952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Line 65">
                <a:extLst>
                  <a:ext uri="{FF2B5EF4-FFF2-40B4-BE49-F238E27FC236}">
                    <a16:creationId xmlns:a16="http://schemas.microsoft.com/office/drawing/2014/main" id="{6F900FAF-8986-7142-9FD2-BA2E1E0CB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9590" y="2290748"/>
                <a:ext cx="0" cy="309563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8A29C-E77C-504B-9D6B-18736361F10C}"/>
              </a:ext>
            </a:extLst>
          </p:cNvPr>
          <p:cNvGrpSpPr/>
          <p:nvPr/>
        </p:nvGrpSpPr>
        <p:grpSpPr>
          <a:xfrm>
            <a:off x="1528763" y="2913048"/>
            <a:ext cx="6507164" cy="450851"/>
            <a:chOff x="1528763" y="2913048"/>
            <a:chExt cx="6507164" cy="4508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0577C2-98B0-4747-9F24-3E1EE93AAFCE}"/>
                </a:ext>
              </a:extLst>
            </p:cNvPr>
            <p:cNvGrpSpPr/>
            <p:nvPr/>
          </p:nvGrpSpPr>
          <p:grpSpPr>
            <a:xfrm>
              <a:off x="1528763" y="2913048"/>
              <a:ext cx="2128838" cy="442913"/>
              <a:chOff x="1528763" y="2913048"/>
              <a:chExt cx="2128838" cy="442913"/>
            </a:xfrm>
          </p:grpSpPr>
          <p:sp>
            <p:nvSpPr>
              <p:cNvPr id="66" name="Line 31">
                <a:extLst>
                  <a:ext uri="{FF2B5EF4-FFF2-40B4-BE49-F238E27FC236}">
                    <a16:creationId xmlns:a16="http://schemas.microsoft.com/office/drawing/2014/main" id="{5FBB87CA-6EF3-AE41-A26A-0B17F8E34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963" y="3070211"/>
                <a:ext cx="154463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32">
                <a:extLst>
                  <a:ext uri="{FF2B5EF4-FFF2-40B4-BE49-F238E27FC236}">
                    <a16:creationId xmlns:a16="http://schemas.microsoft.com/office/drawing/2014/main" id="{022BDD97-C4BB-CC45-96B3-F53D1E8651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7726" y="3227373"/>
                <a:ext cx="13779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 Box 33">
                <a:extLst>
                  <a:ext uri="{FF2B5EF4-FFF2-40B4-BE49-F238E27FC236}">
                    <a16:creationId xmlns:a16="http://schemas.microsoft.com/office/drawing/2014/main" id="{BAF33A6B-689B-7047-A9A8-A740567588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50988" y="3109898"/>
                <a:ext cx="715963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/>
                  <a:t>SBE (II)</a:t>
                </a:r>
              </a:p>
            </p:txBody>
          </p:sp>
          <p:sp>
            <p:nvSpPr>
              <p:cNvPr id="69" name="Text Box 34">
                <a:extLst>
                  <a:ext uri="{FF2B5EF4-FFF2-40B4-BE49-F238E27FC236}">
                    <a16:creationId xmlns:a16="http://schemas.microsoft.com/office/drawing/2014/main" id="{69E98A99-D5DF-CE4B-AB90-2B68F075CB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763" y="2932098"/>
                <a:ext cx="787400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>
                    <a:solidFill>
                      <a:srgbClr val="FF0000"/>
                    </a:solidFill>
                  </a:rPr>
                  <a:t>ASPE (I)</a:t>
                </a:r>
              </a:p>
            </p:txBody>
          </p:sp>
          <p:sp>
            <p:nvSpPr>
              <p:cNvPr id="52" name="Line 57">
                <a:extLst>
                  <a:ext uri="{FF2B5EF4-FFF2-40B4-BE49-F238E27FC236}">
                    <a16:creationId xmlns:a16="http://schemas.microsoft.com/office/drawing/2014/main" id="{ED278B76-9136-5846-A264-07C8E7BE7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1251" y="2913048"/>
                <a:ext cx="0" cy="146050"/>
              </a:xfrm>
              <a:prstGeom prst="line">
                <a:avLst/>
              </a:prstGeom>
              <a:noFill/>
              <a:ln w="952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Line 58">
                <a:extLst>
                  <a:ext uri="{FF2B5EF4-FFF2-40B4-BE49-F238E27FC236}">
                    <a16:creationId xmlns:a16="http://schemas.microsoft.com/office/drawing/2014/main" id="{A1409CA7-82D4-3046-AA4A-A4D5D370C0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9801" y="2919398"/>
                <a:ext cx="0" cy="29845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1B5A98-64B1-CC47-8627-50871E51CDE8}"/>
                </a:ext>
              </a:extLst>
            </p:cNvPr>
            <p:cNvGrpSpPr/>
            <p:nvPr/>
          </p:nvGrpSpPr>
          <p:grpSpPr>
            <a:xfrm>
              <a:off x="5886452" y="2919398"/>
              <a:ext cx="2149475" cy="444501"/>
              <a:chOff x="5886452" y="2919398"/>
              <a:chExt cx="2149475" cy="444501"/>
            </a:xfrm>
          </p:grpSpPr>
          <p:sp>
            <p:nvSpPr>
              <p:cNvPr id="38" name="Line 41">
                <a:extLst>
                  <a:ext uri="{FF2B5EF4-FFF2-40B4-BE49-F238E27FC236}">
                    <a16:creationId xmlns:a16="http://schemas.microsoft.com/office/drawing/2014/main" id="{D47FFCEB-1FE5-E942-98EF-6799ABB64B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8114" y="3078148"/>
                <a:ext cx="154463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42">
                <a:extLst>
                  <a:ext uri="{FF2B5EF4-FFF2-40B4-BE49-F238E27FC236}">
                    <a16:creationId xmlns:a16="http://schemas.microsoft.com/office/drawing/2014/main" id="{18ED200F-0EE6-E34D-9165-547F46FB4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2877" y="3235311"/>
                <a:ext cx="137795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 Box 43">
                <a:extLst>
                  <a:ext uri="{FF2B5EF4-FFF2-40B4-BE49-F238E27FC236}">
                    <a16:creationId xmlns:a16="http://schemas.microsoft.com/office/drawing/2014/main" id="{9B39DA9D-11CC-724F-88EC-7494AA8160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02327" y="3117836"/>
                <a:ext cx="739775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/>
                  <a:t>SBE (II)</a:t>
                </a:r>
              </a:p>
            </p:txBody>
          </p:sp>
          <p:sp>
            <p:nvSpPr>
              <p:cNvPr id="41" name="Text Box 44">
                <a:extLst>
                  <a:ext uri="{FF2B5EF4-FFF2-40B4-BE49-F238E27FC236}">
                    <a16:creationId xmlns:a16="http://schemas.microsoft.com/office/drawing/2014/main" id="{56A8E4AD-DC7A-B841-9FAD-5E77C5142B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6452" y="2932098"/>
                <a:ext cx="804863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>
                    <a:solidFill>
                      <a:srgbClr val="FF0000"/>
                    </a:solidFill>
                  </a:rPr>
                  <a:t>ASPE (I)</a:t>
                </a:r>
              </a:p>
            </p:txBody>
          </p:sp>
          <p:sp>
            <p:nvSpPr>
              <p:cNvPr id="60" name="Line 66">
                <a:extLst>
                  <a:ext uri="{FF2B5EF4-FFF2-40B4-BE49-F238E27FC236}">
                    <a16:creationId xmlns:a16="http://schemas.microsoft.com/office/drawing/2014/main" id="{A9CFAF56-E3B9-6446-BE5B-16CA79012C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35927" y="2919398"/>
                <a:ext cx="0" cy="157163"/>
              </a:xfrm>
              <a:prstGeom prst="line">
                <a:avLst/>
              </a:prstGeom>
              <a:noFill/>
              <a:ln w="952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67">
                <a:extLst>
                  <a:ext uri="{FF2B5EF4-FFF2-40B4-BE49-F238E27FC236}">
                    <a16:creationId xmlns:a16="http://schemas.microsoft.com/office/drawing/2014/main" id="{A0CA9805-E02F-8C4E-A4E8-A0C76D8AB5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862890" y="2924161"/>
                <a:ext cx="4763" cy="304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3C62C6-8BF5-044B-ACB2-61DF36D95702}"/>
              </a:ext>
            </a:extLst>
          </p:cNvPr>
          <p:cNvGrpSpPr/>
          <p:nvPr/>
        </p:nvGrpSpPr>
        <p:grpSpPr>
          <a:xfrm>
            <a:off x="1528763" y="4100498"/>
            <a:ext cx="6597652" cy="415926"/>
            <a:chOff x="1528763" y="4100498"/>
            <a:chExt cx="6597652" cy="41592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8730CF-BBD0-C846-AD9C-6796921EC97C}"/>
                </a:ext>
              </a:extLst>
            </p:cNvPr>
            <p:cNvGrpSpPr/>
            <p:nvPr/>
          </p:nvGrpSpPr>
          <p:grpSpPr>
            <a:xfrm>
              <a:off x="1528763" y="4100498"/>
              <a:ext cx="2214563" cy="407988"/>
              <a:chOff x="1528763" y="4100498"/>
              <a:chExt cx="2214563" cy="407988"/>
            </a:xfrm>
          </p:grpSpPr>
          <p:sp>
            <p:nvSpPr>
              <p:cNvPr id="42" name="Line 46">
                <a:extLst>
                  <a:ext uri="{FF2B5EF4-FFF2-40B4-BE49-F238E27FC236}">
                    <a16:creationId xmlns:a16="http://schemas.microsoft.com/office/drawing/2014/main" id="{EFC90FCB-A28A-154C-9B78-25D890A402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1701" y="4222736"/>
                <a:ext cx="156845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47">
                <a:extLst>
                  <a:ext uri="{FF2B5EF4-FFF2-40B4-BE49-F238E27FC236}">
                    <a16:creationId xmlns:a16="http://schemas.microsoft.com/office/drawing/2014/main" id="{17776B32-ABE1-3844-931F-0943BBD62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5351" y="4379898"/>
                <a:ext cx="14827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 Box 48">
                <a:extLst>
                  <a:ext uri="{FF2B5EF4-FFF2-40B4-BE49-F238E27FC236}">
                    <a16:creationId xmlns:a16="http://schemas.microsoft.com/office/drawing/2014/main" id="{FA2AD5A7-AA88-834C-8AA8-423ECC5E96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4801" y="4262423"/>
                <a:ext cx="755650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/>
                  <a:t>SBE (II)</a:t>
                </a:r>
              </a:p>
            </p:txBody>
          </p:sp>
          <p:sp>
            <p:nvSpPr>
              <p:cNvPr id="45" name="Text Box 49">
                <a:extLst>
                  <a:ext uri="{FF2B5EF4-FFF2-40B4-BE49-F238E27FC236}">
                    <a16:creationId xmlns:a16="http://schemas.microsoft.com/office/drawing/2014/main" id="{2A0E32D6-1997-BB4A-B376-F14B83AA88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763" y="4105261"/>
                <a:ext cx="850900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>
                    <a:solidFill>
                      <a:srgbClr val="FF0000"/>
                    </a:solidFill>
                  </a:rPr>
                  <a:t>ASPE (I)</a:t>
                </a:r>
              </a:p>
            </p:txBody>
          </p:sp>
          <p:sp>
            <p:nvSpPr>
              <p:cNvPr id="56" name="Line 61">
                <a:extLst>
                  <a:ext uri="{FF2B5EF4-FFF2-40B4-BE49-F238E27FC236}">
                    <a16:creationId xmlns:a16="http://schemas.microsoft.com/office/drawing/2014/main" id="{F7D9CC55-F4CD-4E42-BB82-9F9143460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1726" y="4100498"/>
                <a:ext cx="0" cy="271463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Line 62">
                <a:extLst>
                  <a:ext uri="{FF2B5EF4-FFF2-40B4-BE49-F238E27FC236}">
                    <a16:creationId xmlns:a16="http://schemas.microsoft.com/office/drawing/2014/main" id="{693C54C2-3643-424A-9CDE-0AE14C1F7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3326" y="4100498"/>
                <a:ext cx="0" cy="114300"/>
              </a:xfrm>
              <a:prstGeom prst="line">
                <a:avLst/>
              </a:prstGeom>
              <a:noFill/>
              <a:ln w="952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D9C48C-86B6-E249-9A36-2061F02325B0}"/>
                </a:ext>
              </a:extLst>
            </p:cNvPr>
            <p:cNvGrpSpPr/>
            <p:nvPr/>
          </p:nvGrpSpPr>
          <p:grpSpPr>
            <a:xfrm>
              <a:off x="5886452" y="4105261"/>
              <a:ext cx="2239963" cy="411163"/>
              <a:chOff x="5886452" y="4105261"/>
              <a:chExt cx="2239963" cy="411163"/>
            </a:xfrm>
          </p:grpSpPr>
          <p:sp>
            <p:nvSpPr>
              <p:cNvPr id="46" name="Line 51">
                <a:extLst>
                  <a:ext uri="{FF2B5EF4-FFF2-40B4-BE49-F238E27FC236}">
                    <a16:creationId xmlns:a16="http://schemas.microsoft.com/office/drawing/2014/main" id="{93394CE2-3525-C843-B4EB-F6F695C01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84939" y="4230673"/>
                <a:ext cx="1635125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52">
                <a:extLst>
                  <a:ext uri="{FF2B5EF4-FFF2-40B4-BE49-F238E27FC236}">
                    <a16:creationId xmlns:a16="http://schemas.microsoft.com/office/drawing/2014/main" id="{5B0059C6-0FFA-CD4F-AB79-5825603D5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89702" y="4383073"/>
                <a:ext cx="1530350" cy="47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 Box 53">
                <a:extLst>
                  <a:ext uri="{FF2B5EF4-FFF2-40B4-BE49-F238E27FC236}">
                    <a16:creationId xmlns:a16="http://schemas.microsoft.com/office/drawing/2014/main" id="{AB331D50-ED6C-E34B-BDEA-6460868FCD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02327" y="4270361"/>
                <a:ext cx="736600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/>
                  <a:t>SBE (II)</a:t>
                </a:r>
              </a:p>
            </p:txBody>
          </p:sp>
          <p:sp>
            <p:nvSpPr>
              <p:cNvPr id="49" name="Text Box 54">
                <a:extLst>
                  <a:ext uri="{FF2B5EF4-FFF2-40B4-BE49-F238E27FC236}">
                    <a16:creationId xmlns:a16="http://schemas.microsoft.com/office/drawing/2014/main" id="{D92C3384-015D-A642-99C2-20C45F7024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86452" y="4105261"/>
                <a:ext cx="801688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>
                    <a:solidFill>
                      <a:srgbClr val="FF0000"/>
                    </a:solidFill>
                  </a:rPr>
                  <a:t>ASPE (I)</a:t>
                </a:r>
              </a:p>
            </p:txBody>
          </p:sp>
          <p:sp>
            <p:nvSpPr>
              <p:cNvPr id="62" name="Line 68">
                <a:extLst>
                  <a:ext uri="{FF2B5EF4-FFF2-40B4-BE49-F238E27FC236}">
                    <a16:creationId xmlns:a16="http://schemas.microsoft.com/office/drawing/2014/main" id="{80067153-4546-914E-BEB0-FCDE53524F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26415" y="4105261"/>
                <a:ext cx="0" cy="123825"/>
              </a:xfrm>
              <a:prstGeom prst="line">
                <a:avLst/>
              </a:prstGeom>
              <a:noFill/>
              <a:ln w="952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69">
                <a:extLst>
                  <a:ext uri="{FF2B5EF4-FFF2-40B4-BE49-F238E27FC236}">
                    <a16:creationId xmlns:a16="http://schemas.microsoft.com/office/drawing/2014/main" id="{E4BBC3C2-C3FD-B54B-8FA8-4B5ABB05DE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24815" y="4114786"/>
                <a:ext cx="4763" cy="2667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D23133-6F14-B449-A04D-3967348F7DFC}"/>
              </a:ext>
            </a:extLst>
          </p:cNvPr>
          <p:cNvGrpSpPr/>
          <p:nvPr/>
        </p:nvGrpSpPr>
        <p:grpSpPr>
          <a:xfrm>
            <a:off x="3749676" y="3336911"/>
            <a:ext cx="6756402" cy="449262"/>
            <a:chOff x="3749676" y="3336911"/>
            <a:chExt cx="6756402" cy="44926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401959F-EBD4-2C49-8495-5D9CF5BB49B1}"/>
                </a:ext>
              </a:extLst>
            </p:cNvPr>
            <p:cNvGrpSpPr/>
            <p:nvPr/>
          </p:nvGrpSpPr>
          <p:grpSpPr>
            <a:xfrm>
              <a:off x="3749676" y="3336911"/>
              <a:ext cx="2393951" cy="449262"/>
              <a:chOff x="3749676" y="3336911"/>
              <a:chExt cx="2393951" cy="449262"/>
            </a:xfrm>
          </p:grpSpPr>
          <p:sp>
            <p:nvSpPr>
              <p:cNvPr id="29" name="Line 22">
                <a:extLst>
                  <a:ext uri="{FF2B5EF4-FFF2-40B4-BE49-F238E27FC236}">
                    <a16:creationId xmlns:a16="http://schemas.microsoft.com/office/drawing/2014/main" id="{4370044E-DF83-EA4A-8330-79FDCE206E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9676" y="3616311"/>
                <a:ext cx="1698625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3">
                <a:extLst>
                  <a:ext uri="{FF2B5EF4-FFF2-40B4-BE49-F238E27FC236}">
                    <a16:creationId xmlns:a16="http://schemas.microsoft.com/office/drawing/2014/main" id="{D9418C58-7DF4-4E4F-AA92-87351BC39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5726" y="3470261"/>
                <a:ext cx="154146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 Box 24">
                <a:extLst>
                  <a:ext uri="{FF2B5EF4-FFF2-40B4-BE49-F238E27FC236}">
                    <a16:creationId xmlns:a16="http://schemas.microsoft.com/office/drawing/2014/main" id="{20513B5C-2526-7C42-A254-9D6F340B88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2589" y="3336911"/>
                <a:ext cx="631825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/>
                  <a:t>SBE (II)</a:t>
                </a:r>
              </a:p>
            </p:txBody>
          </p:sp>
          <p:sp>
            <p:nvSpPr>
              <p:cNvPr id="32" name="Text Box 25">
                <a:extLst>
                  <a:ext uri="{FF2B5EF4-FFF2-40B4-BE49-F238E27FC236}">
                    <a16:creationId xmlns:a16="http://schemas.microsoft.com/office/drawing/2014/main" id="{B3098FA6-13BC-784F-B123-E48A0A3750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2589" y="3505186"/>
                <a:ext cx="681038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>
                    <a:solidFill>
                      <a:srgbClr val="FF0000"/>
                    </a:solidFill>
                  </a:rPr>
                  <a:t>ASPE (I)</a:t>
                </a:r>
              </a:p>
            </p:txBody>
          </p:sp>
          <p:sp>
            <p:nvSpPr>
              <p:cNvPr id="54" name="Line 59">
                <a:extLst>
                  <a:ext uri="{FF2B5EF4-FFF2-40B4-BE49-F238E27FC236}">
                    <a16:creationId xmlns:a16="http://schemas.microsoft.com/office/drawing/2014/main" id="{684EBACB-D20D-5B42-8FF7-BB72659851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05251" y="3476611"/>
                <a:ext cx="0" cy="30480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Line 60">
                <a:extLst>
                  <a:ext uri="{FF2B5EF4-FFF2-40B4-BE49-F238E27FC236}">
                    <a16:creationId xmlns:a16="http://schemas.microsoft.com/office/drawing/2014/main" id="{7E716B71-B6E6-5B42-8E9D-2F36739263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52851" y="3624248"/>
                <a:ext cx="0" cy="161925"/>
              </a:xfrm>
              <a:prstGeom prst="line">
                <a:avLst/>
              </a:prstGeom>
              <a:noFill/>
              <a:ln w="952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A9E6441-AF0B-9B4F-8884-8E9DB6D27535}"/>
                </a:ext>
              </a:extLst>
            </p:cNvPr>
            <p:cNvGrpSpPr/>
            <p:nvPr/>
          </p:nvGrpSpPr>
          <p:grpSpPr>
            <a:xfrm>
              <a:off x="8120065" y="3336911"/>
              <a:ext cx="2386013" cy="439737"/>
              <a:chOff x="8120065" y="3336911"/>
              <a:chExt cx="2386013" cy="439737"/>
            </a:xfrm>
          </p:grpSpPr>
          <p:sp>
            <p:nvSpPr>
              <p:cNvPr id="33" name="Line 27">
                <a:extLst>
                  <a:ext uri="{FF2B5EF4-FFF2-40B4-BE49-F238E27FC236}">
                    <a16:creationId xmlns:a16="http://schemas.microsoft.com/office/drawing/2014/main" id="{C23A90DE-2FBE-654B-958F-A6E18F3E8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121652" y="3616311"/>
                <a:ext cx="1689100" cy="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28">
                <a:extLst>
                  <a:ext uri="{FF2B5EF4-FFF2-40B4-BE49-F238E27FC236}">
                    <a16:creationId xmlns:a16="http://schemas.microsoft.com/office/drawing/2014/main" id="{CBF6C3DB-4B56-A343-9209-68B8C4D221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281990" y="3470261"/>
                <a:ext cx="151765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 Box 29">
                <a:extLst>
                  <a:ext uri="{FF2B5EF4-FFF2-40B4-BE49-F238E27FC236}">
                    <a16:creationId xmlns:a16="http://schemas.microsoft.com/office/drawing/2014/main" id="{D7F688B4-0123-FF45-9507-38ABD52179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25040" y="3336911"/>
                <a:ext cx="631825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/>
                  <a:t>SBE (II)</a:t>
                </a:r>
              </a:p>
            </p:txBody>
          </p:sp>
          <p:sp>
            <p:nvSpPr>
              <p:cNvPr id="36" name="Text Box 30">
                <a:extLst>
                  <a:ext uri="{FF2B5EF4-FFF2-40B4-BE49-F238E27FC236}">
                    <a16:creationId xmlns:a16="http://schemas.microsoft.com/office/drawing/2014/main" id="{21C80BB2-A1CB-2947-921E-AEC7394DC9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25040" y="3505186"/>
                <a:ext cx="681038" cy="2460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000" dirty="0">
                    <a:solidFill>
                      <a:srgbClr val="FF0000"/>
                    </a:solidFill>
                  </a:rPr>
                  <a:t>ASPE (I)</a:t>
                </a:r>
              </a:p>
            </p:txBody>
          </p:sp>
          <p:sp>
            <p:nvSpPr>
              <p:cNvPr id="64" name="Line 70">
                <a:extLst>
                  <a:ext uri="{FF2B5EF4-FFF2-40B4-BE49-F238E27FC236}">
                    <a16:creationId xmlns:a16="http://schemas.microsoft.com/office/drawing/2014/main" id="{A31838FD-6A26-CF45-BC01-D5D968BEE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0065" y="3624248"/>
                <a:ext cx="0" cy="152400"/>
              </a:xfrm>
              <a:prstGeom prst="line">
                <a:avLst/>
              </a:prstGeom>
              <a:noFill/>
              <a:ln w="9525" cap="rnd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71">
                <a:extLst>
                  <a:ext uri="{FF2B5EF4-FFF2-40B4-BE49-F238E27FC236}">
                    <a16:creationId xmlns:a16="http://schemas.microsoft.com/office/drawing/2014/main" id="{BE24A553-D9BF-9843-8253-4276602989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81990" y="3486136"/>
                <a:ext cx="0" cy="271463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3FCF8F36-D608-9845-8114-559859E737FC}"/>
              </a:ext>
            </a:extLst>
          </p:cNvPr>
          <p:cNvSpPr txBox="1">
            <a:spLocks/>
          </p:cNvSpPr>
          <p:nvPr/>
        </p:nvSpPr>
        <p:spPr>
          <a:xfrm>
            <a:off x="436033" y="183240"/>
            <a:ext cx="11303000" cy="96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Beyond simple chemistry…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94FE31D-C86B-E642-AD9A-32A87FF5C967}"/>
              </a:ext>
            </a:extLst>
          </p:cNvPr>
          <p:cNvGrpSpPr/>
          <p:nvPr/>
        </p:nvGrpSpPr>
        <p:grpSpPr>
          <a:xfrm>
            <a:off x="6056313" y="1755776"/>
            <a:ext cx="3114677" cy="344487"/>
            <a:chOff x="6056313" y="1755776"/>
            <a:chExt cx="3114677" cy="344487"/>
          </a:xfrm>
        </p:grpSpPr>
        <p:sp>
          <p:nvSpPr>
            <p:cNvPr id="18" name="Line 5">
              <a:extLst>
                <a:ext uri="{FF2B5EF4-FFF2-40B4-BE49-F238E27FC236}">
                  <a16:creationId xmlns:a16="http://schemas.microsoft.com/office/drawing/2014/main" id="{A9B828BC-EAE6-9642-BB73-1731645C02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56313" y="1755776"/>
              <a:ext cx="0" cy="344487"/>
            </a:xfrm>
            <a:prstGeom prst="line">
              <a:avLst/>
            </a:prstGeom>
            <a:noFill/>
            <a:ln w="38100">
              <a:solidFill>
                <a:srgbClr val="00B0F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6">
              <a:extLst>
                <a:ext uri="{FF2B5EF4-FFF2-40B4-BE49-F238E27FC236}">
                  <a16:creationId xmlns:a16="http://schemas.microsoft.com/office/drawing/2014/main" id="{4C7D52CA-CF7D-174B-8F7D-15FD40592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0627" y="1759745"/>
              <a:ext cx="29003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400" dirty="0"/>
                <a:t>Bisulfite conversion + amplification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A7836D3-9CEB-B442-85AB-65704464AFDB}"/>
              </a:ext>
            </a:extLst>
          </p:cNvPr>
          <p:cNvGrpSpPr/>
          <p:nvPr/>
        </p:nvGrpSpPr>
        <p:grpSpPr>
          <a:xfrm>
            <a:off x="1870076" y="1284292"/>
            <a:ext cx="7597777" cy="457200"/>
            <a:chOff x="1870076" y="1169988"/>
            <a:chExt cx="7597777" cy="457200"/>
          </a:xfrm>
        </p:grpSpPr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32B63F29-26C7-F74F-ABF7-7331610C8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276" y="1169988"/>
              <a:ext cx="561657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  GTG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CG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GG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CG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CTGCTGGAGG[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CG</a:t>
              </a:r>
              <a:r>
                <a:rPr lang="en-US" sz="1200" dirty="0">
                  <a:latin typeface="Courier New" pitchFamily="49" charset="0"/>
                </a:rPr>
                <a:t>]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GGGG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CG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CTGCCCAA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CG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CA-&gt;  original TOP</a:t>
              </a:r>
            </a:p>
            <a:p>
              <a:pPr eaLnBrk="1" hangingPunct="1"/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&lt;-CAC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GC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CC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GC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GACGACCTCC[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GC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]CCCC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GC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GACGGGTT</a:t>
              </a:r>
              <a:r>
                <a:rPr lang="en-US" sz="1200" dirty="0">
                  <a:solidFill>
                    <a:srgbClr val="FF0000"/>
                  </a:solidFill>
                  <a:latin typeface="Courier New" pitchFamily="49" charset="0"/>
                </a:rPr>
                <a:t>GC</a:t>
              </a:r>
              <a:r>
                <a:rPr lang="en-US" sz="1200" dirty="0">
                  <a:solidFill>
                    <a:srgbClr val="000000"/>
                  </a:solidFill>
                  <a:latin typeface="Courier New" pitchFamily="49" charset="0"/>
                </a:rPr>
                <a:t>GT    original BOT</a:t>
              </a:r>
            </a:p>
          </p:txBody>
        </p:sp>
        <p:sp>
          <p:nvSpPr>
            <p:cNvPr id="21" name="Text Box 8">
              <a:extLst>
                <a:ext uri="{FF2B5EF4-FFF2-40B4-BE49-F238E27FC236}">
                  <a16:creationId xmlns:a16="http://schemas.microsoft.com/office/drawing/2014/main" id="{2F7D7E43-30D2-784F-B4B3-5E26F4B564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076" y="1228726"/>
              <a:ext cx="13176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1400" dirty="0"/>
                <a:t>P16 sequence</a:t>
              </a:r>
            </a:p>
          </p:txBody>
        </p:sp>
      </p:grpSp>
      <p:sp>
        <p:nvSpPr>
          <p:cNvPr id="22" name="Text Box 9">
            <a:extLst>
              <a:ext uri="{FF2B5EF4-FFF2-40B4-BE49-F238E27FC236}">
                <a16:creationId xmlns:a16="http://schemas.microsoft.com/office/drawing/2014/main" id="{660F341F-6F7D-3542-B1B9-9BE528C79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588" y="4703745"/>
            <a:ext cx="272891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 dirty="0"/>
              <a:t>TCM – Top Converted Methylated</a:t>
            </a:r>
          </a:p>
          <a:p>
            <a:pPr eaLnBrk="1" hangingPunct="1"/>
            <a:r>
              <a:rPr lang="en-US" sz="1200" dirty="0"/>
              <a:t>TOM – Top Opposite Methylated</a:t>
            </a:r>
          </a:p>
          <a:p>
            <a:pPr eaLnBrk="1" hangingPunct="1"/>
            <a:r>
              <a:rPr lang="en-US" sz="1200" dirty="0"/>
              <a:t>BOM – Bottom Opposite Methylated</a:t>
            </a:r>
          </a:p>
          <a:p>
            <a:pPr eaLnBrk="1" hangingPunct="1"/>
            <a:r>
              <a:rPr lang="en-US" sz="1200" dirty="0"/>
              <a:t>BCM – Bottom Converted Methylated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EF905486-C1C5-6A4A-A5DB-BCE5718B2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2" y="4703745"/>
            <a:ext cx="2906713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 dirty="0"/>
              <a:t>TCU – Top Converted Unmethylated</a:t>
            </a:r>
          </a:p>
          <a:p>
            <a:pPr eaLnBrk="1" hangingPunct="1"/>
            <a:r>
              <a:rPr lang="en-US" sz="1200" dirty="0"/>
              <a:t>TOU – Top Opposite Unmethylated</a:t>
            </a:r>
          </a:p>
          <a:p>
            <a:pPr eaLnBrk="1" hangingPunct="1"/>
            <a:r>
              <a:rPr lang="en-US" sz="1200" dirty="0"/>
              <a:t>BOU – Bottom Opposite Unmethylated</a:t>
            </a:r>
          </a:p>
          <a:p>
            <a:pPr eaLnBrk="1" hangingPunct="1"/>
            <a:r>
              <a:rPr lang="en-US" sz="1200" dirty="0"/>
              <a:t>BCU – Bottom Converted Unmethylated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A6D3B-A5EB-6943-B3E1-43A42656575B}"/>
              </a:ext>
            </a:extLst>
          </p:cNvPr>
          <p:cNvSpPr txBox="1"/>
          <p:nvPr/>
        </p:nvSpPr>
        <p:spPr>
          <a:xfrm>
            <a:off x="2413689" y="5549872"/>
            <a:ext cx="725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All CG’s are currently designed to the </a:t>
            </a:r>
            <a:r>
              <a:rPr lang="en-US" sz="2400" b="1" dirty="0">
                <a:solidFill>
                  <a:srgbClr val="00B0F0"/>
                </a:solidFill>
              </a:rPr>
              <a:t>Converted Strand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29F5BA0-DF3D-FA4E-8401-474E049A9891}"/>
              </a:ext>
            </a:extLst>
          </p:cNvPr>
          <p:cNvGrpSpPr/>
          <p:nvPr/>
        </p:nvGrpSpPr>
        <p:grpSpPr>
          <a:xfrm>
            <a:off x="771822" y="2462203"/>
            <a:ext cx="9057983" cy="1686680"/>
            <a:chOff x="771822" y="2462203"/>
            <a:chExt cx="9057983" cy="168668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0472366-8D26-2544-A40D-9E4D6EE5641C}"/>
                </a:ext>
              </a:extLst>
            </p:cNvPr>
            <p:cNvGrpSpPr/>
            <p:nvPr/>
          </p:nvGrpSpPr>
          <p:grpSpPr>
            <a:xfrm>
              <a:off x="771822" y="2462203"/>
              <a:ext cx="891879" cy="1686680"/>
              <a:chOff x="771822" y="2462203"/>
              <a:chExt cx="891879" cy="1686680"/>
            </a:xfrm>
          </p:grpSpPr>
          <p:sp>
            <p:nvSpPr>
              <p:cNvPr id="103" name="Left Brace 102">
                <a:extLst>
                  <a:ext uri="{FF2B5EF4-FFF2-40B4-BE49-F238E27FC236}">
                    <a16:creationId xmlns:a16="http://schemas.microsoft.com/office/drawing/2014/main" id="{C2CD8DD6-BB47-8543-B3E4-568E4F2E3C1A}"/>
                  </a:ext>
                </a:extLst>
              </p:cNvPr>
              <p:cNvSpPr/>
              <p:nvPr/>
            </p:nvSpPr>
            <p:spPr>
              <a:xfrm>
                <a:off x="1118659" y="2522905"/>
                <a:ext cx="545042" cy="1565275"/>
              </a:xfrm>
              <a:prstGeom prst="lef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 Box 8">
                <a:extLst>
                  <a:ext uri="{FF2B5EF4-FFF2-40B4-BE49-F238E27FC236}">
                    <a16:creationId xmlns:a16="http://schemas.microsoft.com/office/drawing/2014/main" id="{2894A93E-1B2D-E44F-BFF4-A7DE486CB4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82371" y="3151654"/>
                <a:ext cx="168668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400" b="1" dirty="0">
                    <a:solidFill>
                      <a:srgbClr val="00B0F0"/>
                    </a:solidFill>
                  </a:rPr>
                  <a:t>Converted Strand</a:t>
                </a:r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79074E1-E8EC-4547-B170-365907E9CFEC}"/>
                </a:ext>
              </a:extLst>
            </p:cNvPr>
            <p:cNvSpPr/>
            <p:nvPr/>
          </p:nvSpPr>
          <p:spPr>
            <a:xfrm>
              <a:off x="1870076" y="2589198"/>
              <a:ext cx="7954964" cy="125427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250922F-3B35-FF4F-86BF-20D2E43AFA60}"/>
                </a:ext>
              </a:extLst>
            </p:cNvPr>
            <p:cNvSpPr/>
            <p:nvPr/>
          </p:nvSpPr>
          <p:spPr>
            <a:xfrm>
              <a:off x="1874841" y="3927461"/>
              <a:ext cx="7954964" cy="125427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2AE4E06-5838-7A40-BE52-81B9BF3A643C}"/>
              </a:ext>
            </a:extLst>
          </p:cNvPr>
          <p:cNvGrpSpPr/>
          <p:nvPr/>
        </p:nvGrpSpPr>
        <p:grpSpPr>
          <a:xfrm>
            <a:off x="1870076" y="2570415"/>
            <a:ext cx="9277353" cy="1576072"/>
            <a:chOff x="1870076" y="2570415"/>
            <a:chExt cx="9277353" cy="1576072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054BC90-E127-1C4D-8832-F81E17B30DA7}"/>
                </a:ext>
              </a:extLst>
            </p:cNvPr>
            <p:cNvGrpSpPr/>
            <p:nvPr/>
          </p:nvGrpSpPr>
          <p:grpSpPr>
            <a:xfrm>
              <a:off x="10345321" y="2570415"/>
              <a:ext cx="802108" cy="1576072"/>
              <a:chOff x="10345321" y="2570415"/>
              <a:chExt cx="802108" cy="1576072"/>
            </a:xfrm>
          </p:grpSpPr>
          <p:sp>
            <p:nvSpPr>
              <p:cNvPr id="109" name="Right Brace 108">
                <a:extLst>
                  <a:ext uri="{FF2B5EF4-FFF2-40B4-BE49-F238E27FC236}">
                    <a16:creationId xmlns:a16="http://schemas.microsoft.com/office/drawing/2014/main" id="{ECF28925-F93F-244B-8810-F862F005BB31}"/>
                  </a:ext>
                </a:extLst>
              </p:cNvPr>
              <p:cNvSpPr/>
              <p:nvPr/>
            </p:nvSpPr>
            <p:spPr>
              <a:xfrm>
                <a:off x="10345321" y="2824826"/>
                <a:ext cx="370416" cy="1067249"/>
              </a:xfrm>
              <a:prstGeom prst="rightBrac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 Box 8">
                <a:extLst>
                  <a:ext uri="{FF2B5EF4-FFF2-40B4-BE49-F238E27FC236}">
                    <a16:creationId xmlns:a16="http://schemas.microsoft.com/office/drawing/2014/main" id="{77B558C7-472A-1744-B739-D2F669075C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10205505" y="3204562"/>
                <a:ext cx="157607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1400" b="1" dirty="0">
                    <a:solidFill>
                      <a:srgbClr val="00B050"/>
                    </a:solidFill>
                  </a:rPr>
                  <a:t>Opposite Strand</a:t>
                </a: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A74EEBC-A39F-FD4B-95FD-456BD5706FDE}"/>
                </a:ext>
              </a:extLst>
            </p:cNvPr>
            <p:cNvSpPr/>
            <p:nvPr/>
          </p:nvSpPr>
          <p:spPr>
            <a:xfrm>
              <a:off x="1874519" y="3771085"/>
              <a:ext cx="7954964" cy="12542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6385BFE-72B4-6247-88EC-41C57650C031}"/>
                </a:ext>
              </a:extLst>
            </p:cNvPr>
            <p:cNvSpPr/>
            <p:nvPr/>
          </p:nvSpPr>
          <p:spPr>
            <a:xfrm>
              <a:off x="1870076" y="2741598"/>
              <a:ext cx="7954964" cy="125427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98A01030-D68C-4049-AB19-14CF7EF9B1D0}"/>
              </a:ext>
            </a:extLst>
          </p:cNvPr>
          <p:cNvSpPr txBox="1"/>
          <p:nvPr/>
        </p:nvSpPr>
        <p:spPr>
          <a:xfrm>
            <a:off x="3104683" y="5952461"/>
            <a:ext cx="5877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All </a:t>
            </a:r>
            <a:r>
              <a:rPr lang="en-US" sz="2400" b="1" dirty="0">
                <a:highlight>
                  <a:srgbClr val="FFFF00"/>
                </a:highlight>
              </a:rPr>
              <a:t>CH’s</a:t>
            </a:r>
            <a:r>
              <a:rPr lang="en-US" sz="2400" b="1" dirty="0"/>
              <a:t> are designed to the </a:t>
            </a:r>
            <a:r>
              <a:rPr lang="en-US" sz="2400" b="1" dirty="0">
                <a:solidFill>
                  <a:srgbClr val="00B050"/>
                </a:solidFill>
              </a:rPr>
              <a:t>Opposite Strand</a:t>
            </a:r>
            <a:r>
              <a:rPr lang="en-US" sz="2400" b="1" dirty="0"/>
              <a:t> </a:t>
            </a:r>
            <a:endParaRPr lang="en-US" sz="2400" b="1" dirty="0">
              <a:solidFill>
                <a:srgbClr val="00B0F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536A89B-552D-BA47-A51E-5B39DFF47176}"/>
              </a:ext>
            </a:extLst>
          </p:cNvPr>
          <p:cNvSpPr txBox="1"/>
          <p:nvPr/>
        </p:nvSpPr>
        <p:spPr>
          <a:xfrm>
            <a:off x="2979655" y="6336623"/>
            <a:ext cx="6127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We can design many SNPs as well (not shown) </a:t>
            </a:r>
          </a:p>
        </p:txBody>
      </p:sp>
      <p:sp>
        <p:nvSpPr>
          <p:cNvPr id="116" name="Text Box 4">
            <a:extLst>
              <a:ext uri="{FF2B5EF4-FFF2-40B4-BE49-F238E27FC236}">
                <a16:creationId xmlns:a16="http://schemas.microsoft.com/office/drawing/2014/main" id="{BC375C97-6BF2-F54C-990E-97D8C4B0B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4" y="2544758"/>
            <a:ext cx="8682040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GTG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TGGAGG[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itchFamily="49" charset="0"/>
              </a:rPr>
              <a:t>H</a:t>
            </a:r>
            <a:r>
              <a:rPr lang="en-US" sz="1100" dirty="0"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GGGG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AA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A-&gt;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TCM</a:t>
            </a:r>
            <a:r>
              <a:rPr lang="en-US" sz="1100" dirty="0">
                <a:latin typeface="Courier New" pitchFamily="49" charset="0"/>
              </a:rPr>
              <a:t>     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GTG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UG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UG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TGGAGG[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U</a:t>
            </a:r>
            <a:r>
              <a:rPr lang="en-US" sz="11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itchFamily="49" charset="0"/>
              </a:rPr>
              <a:t>H</a:t>
            </a:r>
            <a:r>
              <a:rPr lang="en-US" sz="1100" dirty="0"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GGGG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AA</a:t>
            </a:r>
            <a:r>
              <a:rPr lang="en-US" sz="1100" b="1" dirty="0">
                <a:solidFill>
                  <a:srgbClr val="FF0000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A-&gt;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TCU</a:t>
            </a:r>
          </a:p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&lt;-CAC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ACCTCC[</a:t>
            </a:r>
            <a:r>
              <a:rPr lang="en-US" sz="11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itchFamily="49" charset="0"/>
              </a:rPr>
              <a:t>H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]CCCC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  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TOM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 &lt;-CAC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ACCTCC[</a:t>
            </a:r>
            <a:r>
              <a:rPr lang="en-US" sz="11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itchFamily="49" charset="0"/>
              </a:rPr>
              <a:t>H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]CCCC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TT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AC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  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TOU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     </a:t>
            </a: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/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itchFamily="49" charset="0"/>
              </a:rPr>
              <a:t>H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CCCAA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CG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CA-&gt;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BOM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  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CA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[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itchFamily="49" charset="0"/>
              </a:rPr>
              <a:t>H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AAAA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CT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CCCAA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CA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CA-&gt; </a:t>
            </a:r>
            <a:r>
              <a:rPr lang="en-US" sz="1100" dirty="0">
                <a:solidFill>
                  <a:srgbClr val="009900"/>
                </a:solidFill>
                <a:latin typeface="Courier New" pitchFamily="49" charset="0"/>
              </a:rPr>
              <a:t>BOU</a:t>
            </a:r>
          </a:p>
          <a:p>
            <a:pPr eaLnBrk="1" hangingPunct="1"/>
            <a:r>
              <a:rPr lang="en-US" sz="1100" dirty="0">
                <a:latin typeface="Courier New" pitchFamily="49" charset="0"/>
              </a:rPr>
              <a:t>&lt;-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[</a:t>
            </a:r>
            <a:r>
              <a:rPr lang="en-US" sz="11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itchFamily="49" charset="0"/>
              </a:rPr>
              <a:t>H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UUUU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GGGTT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GC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GT  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BCM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&lt;-U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GU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T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[</a:t>
            </a:r>
            <a:r>
              <a:rPr lang="en-US" sz="1100" b="1" dirty="0">
                <a:solidFill>
                  <a:srgbClr val="FF0000"/>
                </a:solidFill>
                <a:highlight>
                  <a:srgbClr val="FFFF00"/>
                </a:highlight>
                <a:latin typeface="Courier New" pitchFamily="49" charset="0"/>
              </a:rPr>
              <a:t>H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UUUU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GA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GGGTT</a:t>
            </a:r>
            <a:r>
              <a:rPr lang="en-US" sz="1100" dirty="0">
                <a:solidFill>
                  <a:srgbClr val="FF0000"/>
                </a:solidFill>
                <a:latin typeface="Courier New" pitchFamily="49" charset="0"/>
              </a:rPr>
              <a:t>GU</a:t>
            </a:r>
            <a:r>
              <a:rPr lang="en-US" sz="1100" dirty="0">
                <a:solidFill>
                  <a:srgbClr val="000000"/>
                </a:solidFill>
                <a:latin typeface="Courier New" pitchFamily="49" charset="0"/>
              </a:rPr>
              <a:t>GT   </a:t>
            </a:r>
            <a:r>
              <a:rPr lang="en-US" sz="1100" dirty="0">
                <a:solidFill>
                  <a:srgbClr val="0000FF"/>
                </a:solidFill>
                <a:latin typeface="Courier New" pitchFamily="49" charset="0"/>
              </a:rPr>
              <a:t>BCU</a:t>
            </a:r>
          </a:p>
          <a:p>
            <a:pPr eaLnBrk="1" hangingPunct="1"/>
            <a:endParaRPr lang="en-US" sz="1100" dirty="0">
              <a:solidFill>
                <a:srgbClr val="000000"/>
              </a:solidFill>
              <a:latin typeface="Courier New" pitchFamily="49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0661349-9FF5-7844-AB86-A6E050A596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781620" y="23190"/>
            <a:ext cx="8027982" cy="68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3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2" grpId="0"/>
      <p:bldP spid="23" grpId="0"/>
      <p:bldP spid="2" grpId="0"/>
      <p:bldP spid="112" grpId="0"/>
      <p:bldP spid="113" grpId="0"/>
      <p:bldP spid="1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646982" cy="1190805"/>
          </a:xfrm>
        </p:spPr>
        <p:txBody>
          <a:bodyPr/>
          <a:lstStyle/>
          <a:p>
            <a:r>
              <a:rPr lang="en-US" sz="2800" dirty="0"/>
              <a:t>Workhorse: Analysis Pipeline:</a:t>
            </a:r>
            <a:br>
              <a:rPr lang="en-US" dirty="0"/>
            </a:br>
            <a:r>
              <a:rPr lang="en-US" b="0" i="1" dirty="0"/>
              <a:t>Docker image to make life easy</a:t>
            </a:r>
          </a:p>
        </p:txBody>
      </p:sp>
    </p:spTree>
    <p:extLst>
      <p:ext uri="{BB962C8B-B14F-4D97-AF65-F5344CB8AC3E}">
        <p14:creationId xmlns:p14="http://schemas.microsoft.com/office/powerpoint/2010/main" val="177244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F1C29-BA54-434D-90FB-5FFCA8D3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8738"/>
            <a:ext cx="10900833" cy="5059705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Genome Studio: </a:t>
            </a:r>
            <a:r>
              <a:rPr lang="en-US" dirty="0"/>
              <a:t>This was the original workflow developed for the 27k, 450k and EPIC arrays by Illumina. The workflow is very outdated and has not been updated since 2009. </a:t>
            </a:r>
          </a:p>
          <a:p>
            <a:endParaRPr lang="en-US" b="1" dirty="0"/>
          </a:p>
          <a:p>
            <a:r>
              <a:rPr lang="en-US" b="1" dirty="0" err="1"/>
              <a:t>Minfi</a:t>
            </a:r>
            <a:r>
              <a:rPr lang="en-US" b="1" dirty="0"/>
              <a:t>:</a:t>
            </a:r>
            <a:r>
              <a:rPr lang="en-US" dirty="0"/>
              <a:t> This software has largely been the workhorse for many Infinium Methylation projects. It is commonly used as the underlying statistical framework for many other popular analysis platforms.</a:t>
            </a:r>
            <a:r>
              <a:rPr lang="en-US" b="1" dirty="0"/>
              <a:t> </a:t>
            </a:r>
          </a:p>
          <a:p>
            <a:pPr lvl="1"/>
            <a:r>
              <a:rPr lang="en-US" b="1" dirty="0">
                <a:hlinkClick r:id="rId2"/>
              </a:rPr>
              <a:t>https://bioconductor.org/packages/release/bioc/html/minfi.html</a:t>
            </a: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pPr lvl="1"/>
            <a:r>
              <a:rPr lang="en-US" b="1" dirty="0" err="1"/>
              <a:t>ChAMP</a:t>
            </a:r>
            <a:r>
              <a:rPr lang="en-US" b="1" dirty="0"/>
              <a:t>: </a:t>
            </a:r>
            <a:r>
              <a:rPr lang="en-US" b="1" dirty="0">
                <a:hlinkClick r:id="rId3"/>
              </a:rPr>
              <a:t>https://bioconductor.org/packages/release/bioc/html/ChAMP.html</a:t>
            </a:r>
            <a:r>
              <a:rPr lang="en-US" b="1" dirty="0"/>
              <a:t> </a:t>
            </a:r>
          </a:p>
          <a:p>
            <a:pPr lvl="1"/>
            <a:r>
              <a:rPr lang="en-US" b="1" dirty="0" err="1"/>
              <a:t>RnBeads</a:t>
            </a:r>
            <a:r>
              <a:rPr lang="en-US" b="1" dirty="0"/>
              <a:t>: </a:t>
            </a:r>
            <a:r>
              <a:rPr lang="en-US" b="1" dirty="0">
                <a:hlinkClick r:id="rId4"/>
              </a:rPr>
              <a:t>https://bioconductor.org/packages/release/bioc/html/RnBeads.html</a:t>
            </a:r>
            <a:r>
              <a:rPr lang="en-US" b="1" dirty="0"/>
              <a:t> </a:t>
            </a:r>
          </a:p>
          <a:p>
            <a:pPr lvl="1"/>
            <a:r>
              <a:rPr lang="en-US" b="1" dirty="0" err="1"/>
              <a:t>wateRmelon</a:t>
            </a:r>
            <a:r>
              <a:rPr lang="en-US" b="1" dirty="0"/>
              <a:t>: </a:t>
            </a:r>
            <a:r>
              <a:rPr lang="en-US" b="1" dirty="0">
                <a:hlinkClick r:id="rId5"/>
              </a:rPr>
              <a:t>https://bioconductor.org/packages/release/bioc/html/wateRmelon.html</a:t>
            </a:r>
            <a:r>
              <a:rPr lang="en-US" b="1" dirty="0"/>
              <a:t> </a:t>
            </a:r>
          </a:p>
          <a:p>
            <a:pPr lvl="1"/>
            <a:r>
              <a:rPr lang="en-US" b="1" dirty="0" err="1"/>
              <a:t>Bigmelon</a:t>
            </a:r>
            <a:r>
              <a:rPr lang="en-US" b="1" dirty="0"/>
              <a:t>: </a:t>
            </a:r>
            <a:r>
              <a:rPr lang="en-US" b="1" dirty="0">
                <a:hlinkClick r:id="rId6"/>
              </a:rPr>
              <a:t>http://bioconductor.org/packages/release/bioc/html/bigmelon.html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b="1" dirty="0" err="1"/>
              <a:t>SeSAMe</a:t>
            </a:r>
            <a:r>
              <a:rPr lang="en-US" b="1" dirty="0"/>
              <a:t>:</a:t>
            </a:r>
            <a:r>
              <a:rPr lang="en-US" dirty="0"/>
              <a:t> This is the most recent (to our knowledge) and cutting-edge analysis package. It serves both as a statistical framework and provides many additional functions.</a:t>
            </a:r>
            <a:r>
              <a:rPr lang="en-US" b="1" dirty="0"/>
              <a:t> </a:t>
            </a:r>
          </a:p>
          <a:p>
            <a:pPr lvl="1"/>
            <a:r>
              <a:rPr lang="en-US" b="1" dirty="0">
                <a:hlinkClick r:id="rId7"/>
              </a:rPr>
              <a:t>https://bioconductor.org/packages/release/bioc/html/sesame.html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b="1" dirty="0" err="1"/>
              <a:t>MethylSuite</a:t>
            </a:r>
            <a:r>
              <a:rPr lang="en-US" b="1" dirty="0"/>
              <a:t>:</a:t>
            </a:r>
            <a:r>
              <a:rPr lang="en-US" dirty="0"/>
              <a:t> This is a growing open source </a:t>
            </a:r>
            <a:r>
              <a:rPr lang="en-US" dirty="0" err="1"/>
              <a:t>pythonized</a:t>
            </a:r>
            <a:r>
              <a:rPr lang="en-US" dirty="0"/>
              <a:t> version of Sesame. </a:t>
            </a:r>
            <a:endParaRPr lang="en-US" b="1" dirty="0"/>
          </a:p>
          <a:p>
            <a:pPr lvl="1"/>
            <a:r>
              <a:rPr lang="en-US" b="1" dirty="0">
                <a:hlinkClick r:id="rId8"/>
              </a:rPr>
              <a:t>https://pypi.org/project/methylsuite/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D7F981-7568-1A43-B778-0058EAFF727F}"/>
              </a:ext>
            </a:extLst>
          </p:cNvPr>
          <p:cNvSpPr txBox="1">
            <a:spLocks/>
          </p:cNvSpPr>
          <p:nvPr/>
        </p:nvSpPr>
        <p:spPr>
          <a:xfrm>
            <a:off x="436033" y="183240"/>
            <a:ext cx="11303000" cy="96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Analysis Software:</a:t>
            </a:r>
          </a:p>
        </p:txBody>
      </p:sp>
    </p:spTree>
    <p:extLst>
      <p:ext uri="{BB962C8B-B14F-4D97-AF65-F5344CB8AC3E}">
        <p14:creationId xmlns:p14="http://schemas.microsoft.com/office/powerpoint/2010/main" val="125042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D2F73-CB01-CB45-AEF9-CC049A733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6" y="1495284"/>
            <a:ext cx="10515600" cy="733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Trifecta (Inferred) SNV Probes              Direct Detection SNV Probes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SNV Venn-Diagrams</a:t>
            </a:r>
            <a:endParaRPr lang="en-US" sz="3200" dirty="0"/>
          </a:p>
          <a:p>
            <a:pPr algn="r"/>
            <a:r>
              <a:rPr lang="en-US" sz="2800" i="1" dirty="0"/>
              <a:t>New SNVs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43C62-0421-85DA-80A3-748400FA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8556"/>
            <a:ext cx="4252547" cy="4252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33B2BF-74D5-8AA2-7A94-2A9F02DA1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2509"/>
            <a:ext cx="4252547" cy="425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6032" y="0"/>
            <a:ext cx="11655883" cy="1144514"/>
          </a:xfrm>
        </p:spPr>
        <p:txBody>
          <a:bodyPr>
            <a:normAutofit/>
          </a:bodyPr>
          <a:lstStyle/>
          <a:p>
            <a:r>
              <a:rPr lang="en-US" sz="3200" dirty="0"/>
              <a:t>Why So Many Software Packages???</a:t>
            </a:r>
            <a:endParaRPr lang="en-US" sz="3200" dirty="0">
              <a:highlight>
                <a:srgbClr val="FFFF00"/>
              </a:highlight>
            </a:endParaRPr>
          </a:p>
        </p:txBody>
      </p:sp>
      <p:pic>
        <p:nvPicPr>
          <p:cNvPr id="1026" name="Picture 2" descr="Image result for white checkmark icon">
            <a:extLst>
              <a:ext uri="{FF2B5EF4-FFF2-40B4-BE49-F238E27FC236}">
                <a16:creationId xmlns:a16="http://schemas.microsoft.com/office/drawing/2014/main" id="{ED3776A5-8FCB-4488-945F-CC940816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2" y="771251"/>
            <a:ext cx="457200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36532-9C68-47FB-A754-6953BCE0BD86}"/>
              </a:ext>
            </a:extLst>
          </p:cNvPr>
          <p:cNvSpPr txBox="1"/>
          <p:nvPr/>
        </p:nvSpPr>
        <p:spPr>
          <a:xfrm>
            <a:off x="2206605" y="-589243"/>
            <a:ext cx="7778789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81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Required Template slide – update with project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92DDE-2715-5A48-969C-5C404E49A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3" y="926273"/>
            <a:ext cx="4876958" cy="5203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6B71E5-DC08-E143-B6CE-FD3F92077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401" y="926273"/>
            <a:ext cx="6408042" cy="48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03623"/>
      </p:ext>
    </p:extLst>
  </p:cSld>
  <p:clrMapOvr>
    <a:masterClrMapping/>
  </p:clrMapOvr>
  <p:transition spd="slow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F1C29-BA54-434D-90FB-5FFCA8D3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8739"/>
            <a:ext cx="10900833" cy="48688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General Methods: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Detection P-value</a:t>
            </a:r>
            <a:r>
              <a:rPr lang="en-US" dirty="0"/>
              <a:t>: Measure of detection for each locus </a:t>
            </a:r>
          </a:p>
          <a:p>
            <a:pPr lvl="1"/>
            <a:r>
              <a:rPr lang="en-US" b="1" dirty="0"/>
              <a:t>Dye Bias Correction</a:t>
            </a:r>
            <a:r>
              <a:rPr lang="en-US" dirty="0"/>
              <a:t>: Normalizing the signal between two-color channels</a:t>
            </a:r>
          </a:p>
          <a:p>
            <a:pPr lvl="1"/>
            <a:r>
              <a:rPr lang="en-US" b="1" dirty="0"/>
              <a:t>Background Correction</a:t>
            </a:r>
            <a:r>
              <a:rPr lang="en-US" dirty="0"/>
              <a:t>: Removing the effect of background</a:t>
            </a:r>
          </a:p>
          <a:p>
            <a:pPr lvl="1"/>
            <a:r>
              <a:rPr lang="en-US" b="1" dirty="0"/>
              <a:t>Interpretation Correction</a:t>
            </a:r>
            <a:r>
              <a:rPr lang="en-US" dirty="0"/>
              <a:t>: Identifying the correct color channel based on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Functional Methods: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Age Predictions</a:t>
            </a:r>
            <a:r>
              <a:rPr lang="en-US" dirty="0"/>
              <a:t>: Horvath Age Predictions</a:t>
            </a:r>
          </a:p>
          <a:p>
            <a:pPr lvl="1"/>
            <a:r>
              <a:rPr lang="en-US" b="1" dirty="0"/>
              <a:t>Ethnicity Prediction</a:t>
            </a:r>
            <a:r>
              <a:rPr lang="en-US" dirty="0"/>
              <a:t>: Identifying the correct color channel based on data</a:t>
            </a:r>
          </a:p>
          <a:p>
            <a:pPr lvl="1"/>
            <a:r>
              <a:rPr lang="en-US" b="1" dirty="0"/>
              <a:t>Cell Deconvolution</a:t>
            </a:r>
            <a:r>
              <a:rPr lang="en-US" dirty="0"/>
              <a:t>: Approximate cell flow cytometry</a:t>
            </a:r>
          </a:p>
          <a:p>
            <a:pPr lvl="1"/>
            <a:r>
              <a:rPr lang="en-US" b="1" dirty="0"/>
              <a:t>Many more…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D7F981-7568-1A43-B778-0058EAFF727F}"/>
              </a:ext>
            </a:extLst>
          </p:cNvPr>
          <p:cNvSpPr txBox="1">
            <a:spLocks/>
          </p:cNvSpPr>
          <p:nvPr/>
        </p:nvSpPr>
        <p:spPr>
          <a:xfrm>
            <a:off x="436033" y="183240"/>
            <a:ext cx="11303000" cy="96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Analysis Workflow Methods: </a:t>
            </a:r>
          </a:p>
        </p:txBody>
      </p:sp>
    </p:spTree>
    <p:extLst>
      <p:ext uri="{BB962C8B-B14F-4D97-AF65-F5344CB8AC3E}">
        <p14:creationId xmlns:p14="http://schemas.microsoft.com/office/powerpoint/2010/main" val="2540651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5461BA-6B72-4B49-B4A1-D24F8022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5" y="1449594"/>
            <a:ext cx="11430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5B642-BD16-1442-BA21-E9EB30DC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95" y="4058024"/>
            <a:ext cx="1143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25471A-1DD6-344A-9D43-7E0EBFEC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108" y="2884543"/>
            <a:ext cx="17018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149C4-7975-D24C-A6C5-B32D08214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88" y="1489905"/>
            <a:ext cx="9525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D543-F9FB-F947-AF90-3D1C1DC30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88" y="259539"/>
            <a:ext cx="9525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6084F-135D-314E-BF88-6CFD44C3E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657" y="1754392"/>
            <a:ext cx="11811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B8C4F-89B8-644D-8C79-E91AE0EAB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657" y="2841211"/>
            <a:ext cx="1181100" cy="9144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C6413E7-848F-8F43-8CFE-2C3E17B141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939577" y="2543211"/>
            <a:ext cx="672949" cy="92411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D64B081-402F-B346-92B6-30240A604AC4}"/>
              </a:ext>
            </a:extLst>
          </p:cNvPr>
          <p:cNvCxnSpPr>
            <a:stCxn id="3" idx="0"/>
            <a:endCxn id="4" idx="1"/>
          </p:cNvCxnSpPr>
          <p:nvPr/>
        </p:nvCxnSpPr>
        <p:spPr>
          <a:xfrm rot="5400000" flipH="1" flipV="1">
            <a:off x="917911" y="3237828"/>
            <a:ext cx="716281" cy="92411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BE16A9C7-3345-3544-93F4-018A972AB600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3439908" y="564339"/>
            <a:ext cx="1826780" cy="2777404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B5ECE96-024A-6343-9FF8-B8BC88614296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3439908" y="1794705"/>
            <a:ext cx="1826780" cy="1547038"/>
          </a:xfrm>
          <a:prstGeom prst="curvedConnector3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DD376-69D1-C546-A61D-3D342008F3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6688" y="2223437"/>
            <a:ext cx="952500" cy="1016000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78C81A7-3813-334E-ABDC-AA13DA4DD0C2}"/>
              </a:ext>
            </a:extLst>
          </p:cNvPr>
          <p:cNvCxnSpPr>
            <a:stCxn id="4" idx="3"/>
            <a:endCxn id="21" idx="1"/>
          </p:cNvCxnSpPr>
          <p:nvPr/>
        </p:nvCxnSpPr>
        <p:spPr>
          <a:xfrm flipV="1">
            <a:off x="3439908" y="2731437"/>
            <a:ext cx="1826780" cy="610306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E967EA6C-5DF3-5D4C-AB92-4AF560D4796C}"/>
              </a:ext>
            </a:extLst>
          </p:cNvPr>
          <p:cNvCxnSpPr>
            <a:stCxn id="4" idx="3"/>
            <a:endCxn id="21" idx="1"/>
          </p:cNvCxnSpPr>
          <p:nvPr/>
        </p:nvCxnSpPr>
        <p:spPr>
          <a:xfrm flipV="1">
            <a:off x="3439908" y="2731437"/>
            <a:ext cx="1826780" cy="610306"/>
          </a:xfrm>
          <a:prstGeom prst="curved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53F8E32-0D0B-3747-AB95-D5A1E33589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2987" y="157939"/>
            <a:ext cx="1282700" cy="8128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3BE28A-47A2-044D-B3B6-6303D86E9E33}"/>
              </a:ext>
            </a:extLst>
          </p:cNvPr>
          <p:cNvCxnSpPr>
            <a:stCxn id="10" idx="3"/>
            <a:endCxn id="31" idx="1"/>
          </p:cNvCxnSpPr>
          <p:nvPr/>
        </p:nvCxnSpPr>
        <p:spPr>
          <a:xfrm>
            <a:off x="6219188" y="564339"/>
            <a:ext cx="3693799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1ECFECD-749F-BF43-B3BD-69F43F51742C}"/>
              </a:ext>
            </a:extLst>
          </p:cNvPr>
          <p:cNvSpPr/>
          <p:nvPr/>
        </p:nvSpPr>
        <p:spPr>
          <a:xfrm>
            <a:off x="7424573" y="1166736"/>
            <a:ext cx="1282699" cy="31540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1F2884-D6D7-384F-AFDE-570FFED62007}"/>
              </a:ext>
            </a:extLst>
          </p:cNvPr>
          <p:cNvSpPr/>
          <p:nvPr/>
        </p:nvSpPr>
        <p:spPr>
          <a:xfrm>
            <a:off x="7529107" y="1316502"/>
            <a:ext cx="1062238" cy="914399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Negative Detection</a:t>
            </a:r>
          </a:p>
          <a:p>
            <a:pPr algn="ctr"/>
            <a:r>
              <a:rPr lang="en-US" sz="1200" dirty="0"/>
              <a:t>P-value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F58E2A-BBC3-5C41-A07F-86806E44F2ED}"/>
              </a:ext>
            </a:extLst>
          </p:cNvPr>
          <p:cNvSpPr/>
          <p:nvPr/>
        </p:nvSpPr>
        <p:spPr>
          <a:xfrm>
            <a:off x="7529107" y="3319160"/>
            <a:ext cx="1062238" cy="914399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Dye Bias Correction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F789A367-C87E-D142-97A4-346EF1BA7C95}"/>
              </a:ext>
            </a:extLst>
          </p:cNvPr>
          <p:cNvCxnSpPr>
            <a:cxnSpLocks/>
            <a:stCxn id="10" idx="3"/>
            <a:endCxn id="35" idx="0"/>
          </p:cNvCxnSpPr>
          <p:nvPr/>
        </p:nvCxnSpPr>
        <p:spPr>
          <a:xfrm>
            <a:off x="6219188" y="564339"/>
            <a:ext cx="1841038" cy="752163"/>
          </a:xfrm>
          <a:prstGeom prst="curved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795DC9C7-90DF-5042-BEE0-A35F0109AE83}"/>
              </a:ext>
            </a:extLst>
          </p:cNvPr>
          <p:cNvCxnSpPr>
            <a:cxnSpLocks/>
            <a:stCxn id="8" idx="3"/>
            <a:endCxn id="42" idx="1"/>
          </p:cNvCxnSpPr>
          <p:nvPr/>
        </p:nvCxnSpPr>
        <p:spPr>
          <a:xfrm>
            <a:off x="6219188" y="1794705"/>
            <a:ext cx="1205385" cy="949041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DE9C0B9-4762-2746-8038-A398D47864C3}"/>
              </a:ext>
            </a:extLst>
          </p:cNvPr>
          <p:cNvCxnSpPr>
            <a:cxnSpLocks/>
            <a:stCxn id="21" idx="3"/>
            <a:endCxn id="42" idx="1"/>
          </p:cNvCxnSpPr>
          <p:nvPr/>
        </p:nvCxnSpPr>
        <p:spPr>
          <a:xfrm>
            <a:off x="6219188" y="2731437"/>
            <a:ext cx="1205385" cy="1230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4CDF5867-A59E-0244-9F78-202516612BC6}"/>
              </a:ext>
            </a:extLst>
          </p:cNvPr>
          <p:cNvCxnSpPr>
            <a:cxnSpLocks/>
            <a:stCxn id="42" idx="3"/>
            <a:endCxn id="5" idx="1"/>
          </p:cNvCxnSpPr>
          <p:nvPr/>
        </p:nvCxnSpPr>
        <p:spPr>
          <a:xfrm flipV="1">
            <a:off x="8707272" y="2211592"/>
            <a:ext cx="1205385" cy="532154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7A2E3F57-710D-A342-B565-B70228B1EA28}"/>
              </a:ext>
            </a:extLst>
          </p:cNvPr>
          <p:cNvCxnSpPr>
            <a:cxnSpLocks/>
            <a:stCxn id="42" idx="3"/>
            <a:endCxn id="6" idx="1"/>
          </p:cNvCxnSpPr>
          <p:nvPr/>
        </p:nvCxnSpPr>
        <p:spPr>
          <a:xfrm>
            <a:off x="8707272" y="2743746"/>
            <a:ext cx="1205385" cy="554665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A6BB2B35-29C6-E34F-AC97-438AEED0F7FC}"/>
              </a:ext>
            </a:extLst>
          </p:cNvPr>
          <p:cNvSpPr txBox="1">
            <a:spLocks/>
          </p:cNvSpPr>
          <p:nvPr/>
        </p:nvSpPr>
        <p:spPr>
          <a:xfrm>
            <a:off x="242495" y="2011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Genome Studio</a:t>
            </a:r>
          </a:p>
          <a:p>
            <a:r>
              <a:rPr lang="en-US" sz="1600" i="1" dirty="0"/>
              <a:t>Methylation Module (2011)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5976031E-5C46-224D-A2AB-7AE29B074C18}"/>
              </a:ext>
            </a:extLst>
          </p:cNvPr>
          <p:cNvSpPr/>
          <p:nvPr/>
        </p:nvSpPr>
        <p:spPr>
          <a:xfrm>
            <a:off x="7529107" y="2309542"/>
            <a:ext cx="1062238" cy="914399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Negative Background Subtraction</a:t>
            </a: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8E9F7DEF-7985-8A48-A0D0-A6AA47B41854}"/>
              </a:ext>
            </a:extLst>
          </p:cNvPr>
          <p:cNvCxnSpPr>
            <a:stCxn id="10" idx="3"/>
            <a:endCxn id="61" idx="1"/>
          </p:cNvCxnSpPr>
          <p:nvPr/>
        </p:nvCxnSpPr>
        <p:spPr>
          <a:xfrm>
            <a:off x="6219188" y="564339"/>
            <a:ext cx="1309919" cy="2202403"/>
          </a:xfrm>
          <a:prstGeom prst="curvedConnector3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7085D2-CB5D-034C-98C3-C35D9E15837C}"/>
              </a:ext>
            </a:extLst>
          </p:cNvPr>
          <p:cNvSpPr txBox="1"/>
          <p:nvPr/>
        </p:nvSpPr>
        <p:spPr>
          <a:xfrm>
            <a:off x="4744414" y="5104409"/>
            <a:ext cx="66316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State of the art circa 2009</a:t>
            </a:r>
          </a:p>
          <a:p>
            <a:r>
              <a:rPr lang="en-US" sz="3200" i="1" dirty="0"/>
              <a:t>* Has not been updated sense then…</a:t>
            </a:r>
          </a:p>
        </p:txBody>
      </p:sp>
    </p:spTree>
    <p:extLst>
      <p:ext uri="{BB962C8B-B14F-4D97-AF65-F5344CB8AC3E}">
        <p14:creationId xmlns:p14="http://schemas.microsoft.com/office/powerpoint/2010/main" val="10892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5" grpId="0" animBg="1"/>
      <p:bldP spid="36" grpId="0" animBg="1"/>
      <p:bldP spid="61" grpId="0" animBg="1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DD28876-2712-6345-B536-7DF22BE19E66}"/>
              </a:ext>
            </a:extLst>
          </p:cNvPr>
          <p:cNvSpPr/>
          <p:nvPr/>
        </p:nvSpPr>
        <p:spPr>
          <a:xfrm>
            <a:off x="7424573" y="1166736"/>
            <a:ext cx="1282699" cy="31540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5461BA-6B72-4B49-B4A1-D24F8022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5" y="1449594"/>
            <a:ext cx="11430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5B642-BD16-1442-BA21-E9EB30DC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95" y="4058024"/>
            <a:ext cx="1143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25471A-1DD6-344A-9D43-7E0EBFEC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108" y="2884543"/>
            <a:ext cx="17018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149C4-7975-D24C-A6C5-B32D08214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88" y="1489905"/>
            <a:ext cx="9525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D543-F9FB-F947-AF90-3D1C1DC30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88" y="259539"/>
            <a:ext cx="952500" cy="6096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C6413E7-848F-8F43-8CFE-2C3E17B141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939577" y="2543211"/>
            <a:ext cx="672949" cy="92411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D64B081-402F-B346-92B6-30240A604AC4}"/>
              </a:ext>
            </a:extLst>
          </p:cNvPr>
          <p:cNvCxnSpPr>
            <a:stCxn id="3" idx="0"/>
            <a:endCxn id="4" idx="1"/>
          </p:cNvCxnSpPr>
          <p:nvPr/>
        </p:nvCxnSpPr>
        <p:spPr>
          <a:xfrm rot="5400000" flipH="1" flipV="1">
            <a:off x="917911" y="3237828"/>
            <a:ext cx="716281" cy="92411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BE16A9C7-3345-3544-93F4-018A972AB600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3439908" y="564339"/>
            <a:ext cx="1826780" cy="2777404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B5ECE96-024A-6343-9FF8-B8BC88614296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3439908" y="1794705"/>
            <a:ext cx="1826780" cy="1547038"/>
          </a:xfrm>
          <a:prstGeom prst="curvedConnector3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DD376-69D1-C546-A61D-3D342008F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688" y="2223437"/>
            <a:ext cx="952500" cy="101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808A0C-E01B-804A-AD20-393568BB5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688" y="3363369"/>
            <a:ext cx="952500" cy="1016000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78C81A7-3813-334E-ABDC-AA13DA4DD0C2}"/>
              </a:ext>
            </a:extLst>
          </p:cNvPr>
          <p:cNvCxnSpPr>
            <a:stCxn id="4" idx="3"/>
            <a:endCxn id="21" idx="1"/>
          </p:cNvCxnSpPr>
          <p:nvPr/>
        </p:nvCxnSpPr>
        <p:spPr>
          <a:xfrm flipV="1">
            <a:off x="3439908" y="2731437"/>
            <a:ext cx="1826780" cy="610306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E967EA6C-5DF3-5D4C-AB92-4AF560D4796C}"/>
              </a:ext>
            </a:extLst>
          </p:cNvPr>
          <p:cNvCxnSpPr>
            <a:stCxn id="4" idx="3"/>
            <a:endCxn id="21" idx="1"/>
          </p:cNvCxnSpPr>
          <p:nvPr/>
        </p:nvCxnSpPr>
        <p:spPr>
          <a:xfrm flipV="1">
            <a:off x="3439908" y="2731437"/>
            <a:ext cx="1826780" cy="610306"/>
          </a:xfrm>
          <a:prstGeom prst="curved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53F8E32-0D0B-3747-AB95-D5A1E33589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3010" y="159276"/>
            <a:ext cx="1282700" cy="8128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3BE28A-47A2-044D-B3B6-6303D86E9E33}"/>
              </a:ext>
            </a:extLst>
          </p:cNvPr>
          <p:cNvCxnSpPr>
            <a:stCxn id="10" idx="3"/>
            <a:endCxn id="31" idx="1"/>
          </p:cNvCxnSpPr>
          <p:nvPr/>
        </p:nvCxnSpPr>
        <p:spPr>
          <a:xfrm>
            <a:off x="6219188" y="564339"/>
            <a:ext cx="1623822" cy="1337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A6BB2B35-29C6-E34F-AC97-438AEED0F7FC}"/>
              </a:ext>
            </a:extLst>
          </p:cNvPr>
          <p:cNvSpPr txBox="1">
            <a:spLocks/>
          </p:cNvSpPr>
          <p:nvPr/>
        </p:nvSpPr>
        <p:spPr>
          <a:xfrm>
            <a:off x="242495" y="2011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Minfi</a:t>
            </a:r>
            <a:r>
              <a:rPr lang="en-US" dirty="0"/>
              <a:t> Workflow</a:t>
            </a:r>
          </a:p>
          <a:p>
            <a:r>
              <a:rPr lang="en-US" sz="1600" i="1" dirty="0"/>
              <a:t>Generalized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C8F9833-614E-104A-86A4-9787DAF9660A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3439908" y="3341743"/>
            <a:ext cx="1826780" cy="529626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7474EB3-D93E-D34E-B9EC-BCC6E26264F1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3439908" y="3341743"/>
            <a:ext cx="1826780" cy="529626"/>
          </a:xfrm>
          <a:prstGeom prst="curved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8FA10-4817-D44D-AF20-5A56B65F4396}"/>
              </a:ext>
            </a:extLst>
          </p:cNvPr>
          <p:cNvSpPr/>
          <p:nvPr/>
        </p:nvSpPr>
        <p:spPr>
          <a:xfrm>
            <a:off x="7529107" y="1316502"/>
            <a:ext cx="1062238" cy="914399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Negative Detection</a:t>
            </a:r>
          </a:p>
          <a:p>
            <a:pPr algn="ctr"/>
            <a:r>
              <a:rPr lang="en-US" sz="1200" dirty="0"/>
              <a:t>P-value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DC8A531-6DE7-8641-8387-31B1393F40A0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6219188" y="564339"/>
            <a:ext cx="1841038" cy="752163"/>
          </a:xfrm>
          <a:prstGeom prst="curved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1EB693F-5ACF-BC41-85DD-C52AF54AE65B}"/>
              </a:ext>
            </a:extLst>
          </p:cNvPr>
          <p:cNvSpPr/>
          <p:nvPr/>
        </p:nvSpPr>
        <p:spPr>
          <a:xfrm>
            <a:off x="7529107" y="3319160"/>
            <a:ext cx="1062238" cy="914399"/>
          </a:xfrm>
          <a:prstGeom prst="roundRect">
            <a:avLst/>
          </a:prstGeom>
          <a:solidFill>
            <a:srgbClr val="00B050">
              <a:alpha val="8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Noob Background Subtraction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83FD24-D9C1-2244-9790-8B245B3CBE63}"/>
              </a:ext>
            </a:extLst>
          </p:cNvPr>
          <p:cNvCxnSpPr>
            <a:stCxn id="23" idx="3"/>
          </p:cNvCxnSpPr>
          <p:nvPr/>
        </p:nvCxnSpPr>
        <p:spPr>
          <a:xfrm>
            <a:off x="6219188" y="3871369"/>
            <a:ext cx="1309919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49FDC03-50D2-A545-8617-3387D5DA7E5E}"/>
              </a:ext>
            </a:extLst>
          </p:cNvPr>
          <p:cNvSpPr/>
          <p:nvPr/>
        </p:nvSpPr>
        <p:spPr>
          <a:xfrm>
            <a:off x="7529107" y="2309542"/>
            <a:ext cx="1062238" cy="914399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Dye Bias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Correction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C4AE8F43-5052-854E-9C8F-A7E1D84B8830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6219188" y="1794705"/>
            <a:ext cx="1205385" cy="949041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12EAA48-2944-A34F-8B9A-683F8DCA31F6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6219188" y="2731437"/>
            <a:ext cx="1205385" cy="1230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828D37F8-A165-6A41-B0F8-DA855581A9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2657" y="1754392"/>
            <a:ext cx="1181100" cy="914400"/>
          </a:xfrm>
          <a:prstGeom prst="rect">
            <a:avLst/>
          </a:prstGeom>
        </p:spPr>
      </p:pic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E14ABE1E-E669-484B-BE0A-822AA6330A5E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8707272" y="2211592"/>
            <a:ext cx="1205385" cy="537383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6F053960-6AF6-0846-8D64-66C6185DDF27}"/>
              </a:ext>
            </a:extLst>
          </p:cNvPr>
          <p:cNvCxnSpPr>
            <a:cxnSpLocks/>
          </p:cNvCxnSpPr>
          <p:nvPr/>
        </p:nvCxnSpPr>
        <p:spPr>
          <a:xfrm>
            <a:off x="8707272" y="2748975"/>
            <a:ext cx="1205385" cy="549436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61668DDA-670B-D247-917F-644E6F4A59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2657" y="2841211"/>
            <a:ext cx="11811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24250B-049B-264B-9639-1C20CBB56951}"/>
              </a:ext>
            </a:extLst>
          </p:cNvPr>
          <p:cNvSpPr txBox="1"/>
          <p:nvPr/>
        </p:nvSpPr>
        <p:spPr>
          <a:xfrm>
            <a:off x="5213116" y="4887369"/>
            <a:ext cx="55449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Commonly Used </a:t>
            </a:r>
          </a:p>
          <a:p>
            <a:pPr algn="ctr"/>
            <a:r>
              <a:rPr lang="en-US" sz="4800" dirty="0"/>
              <a:t>Statistical Framework</a:t>
            </a:r>
          </a:p>
        </p:txBody>
      </p:sp>
    </p:spTree>
    <p:extLst>
      <p:ext uri="{BB962C8B-B14F-4D97-AF65-F5344CB8AC3E}">
        <p14:creationId xmlns:p14="http://schemas.microsoft.com/office/powerpoint/2010/main" val="43171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5" grpId="0" animBg="1"/>
      <p:bldP spid="50" grpId="0" animBg="1"/>
      <p:bldP spid="58" grpId="0" animBg="1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DD28876-2712-6345-B536-7DF22BE19E66}"/>
              </a:ext>
            </a:extLst>
          </p:cNvPr>
          <p:cNvSpPr/>
          <p:nvPr/>
        </p:nvSpPr>
        <p:spPr>
          <a:xfrm>
            <a:off x="7424573" y="1166735"/>
            <a:ext cx="1282699" cy="42024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5461BA-6B72-4B49-B4A1-D24F8022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5" y="1449594"/>
            <a:ext cx="11430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5B642-BD16-1442-BA21-E9EB30DC4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95" y="4058024"/>
            <a:ext cx="1143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25471A-1DD6-344A-9D43-7E0EBFEC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108" y="2884543"/>
            <a:ext cx="17018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149C4-7975-D24C-A6C5-B32D08214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688" y="1489905"/>
            <a:ext cx="9525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C7D543-F9FB-F947-AF90-3D1C1DC30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688" y="259539"/>
            <a:ext cx="952500" cy="6096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C6413E7-848F-8F43-8CFE-2C3E17B141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939577" y="2543211"/>
            <a:ext cx="672949" cy="92411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D64B081-402F-B346-92B6-30240A604AC4}"/>
              </a:ext>
            </a:extLst>
          </p:cNvPr>
          <p:cNvCxnSpPr>
            <a:stCxn id="3" idx="0"/>
            <a:endCxn id="4" idx="1"/>
          </p:cNvCxnSpPr>
          <p:nvPr/>
        </p:nvCxnSpPr>
        <p:spPr>
          <a:xfrm rot="5400000" flipH="1" flipV="1">
            <a:off x="917911" y="3237828"/>
            <a:ext cx="716281" cy="92411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BE16A9C7-3345-3544-93F4-018A972AB600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3439908" y="564339"/>
            <a:ext cx="1826780" cy="2777404"/>
          </a:xfrm>
          <a:prstGeom prst="curved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B5ECE96-024A-6343-9FF8-B8BC88614296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3439908" y="1794705"/>
            <a:ext cx="1826780" cy="1547038"/>
          </a:xfrm>
          <a:prstGeom prst="curvedConnector3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DD376-69D1-C546-A61D-3D342008F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688" y="2223437"/>
            <a:ext cx="952500" cy="101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808A0C-E01B-804A-AD20-393568BB5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688" y="3363369"/>
            <a:ext cx="952500" cy="1016000"/>
          </a:xfrm>
          <a:prstGeom prst="rect">
            <a:avLst/>
          </a:prstGeom>
        </p:spPr>
      </p:pic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78C81A7-3813-334E-ABDC-AA13DA4DD0C2}"/>
              </a:ext>
            </a:extLst>
          </p:cNvPr>
          <p:cNvCxnSpPr>
            <a:stCxn id="4" idx="3"/>
            <a:endCxn id="21" idx="1"/>
          </p:cNvCxnSpPr>
          <p:nvPr/>
        </p:nvCxnSpPr>
        <p:spPr>
          <a:xfrm flipV="1">
            <a:off x="3439908" y="2731437"/>
            <a:ext cx="1826780" cy="610306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E967EA6C-5DF3-5D4C-AB92-4AF560D4796C}"/>
              </a:ext>
            </a:extLst>
          </p:cNvPr>
          <p:cNvCxnSpPr>
            <a:stCxn id="4" idx="3"/>
            <a:endCxn id="21" idx="1"/>
          </p:cNvCxnSpPr>
          <p:nvPr/>
        </p:nvCxnSpPr>
        <p:spPr>
          <a:xfrm flipV="1">
            <a:off x="3439908" y="2731437"/>
            <a:ext cx="1826780" cy="610306"/>
          </a:xfrm>
          <a:prstGeom prst="curved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053F8E32-0D0B-3747-AB95-D5A1E33589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3010" y="159276"/>
            <a:ext cx="1282700" cy="812800"/>
          </a:xfrm>
          <a:prstGeom prst="rect">
            <a:avLst/>
          </a:prstGeom>
          <a:noFill/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3BE28A-47A2-044D-B3B6-6303D86E9E33}"/>
              </a:ext>
            </a:extLst>
          </p:cNvPr>
          <p:cNvCxnSpPr>
            <a:stCxn id="10" idx="3"/>
            <a:endCxn id="31" idx="1"/>
          </p:cNvCxnSpPr>
          <p:nvPr/>
        </p:nvCxnSpPr>
        <p:spPr>
          <a:xfrm>
            <a:off x="6219188" y="564339"/>
            <a:ext cx="1623822" cy="133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4CDF5867-A59E-0244-9F78-202516612BC6}"/>
              </a:ext>
            </a:extLst>
          </p:cNvPr>
          <p:cNvCxnSpPr>
            <a:cxnSpLocks/>
          </p:cNvCxnSpPr>
          <p:nvPr/>
        </p:nvCxnSpPr>
        <p:spPr>
          <a:xfrm flipV="1">
            <a:off x="8707272" y="2211592"/>
            <a:ext cx="1205385" cy="537383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7A2E3F57-710D-A342-B565-B70228B1EA28}"/>
              </a:ext>
            </a:extLst>
          </p:cNvPr>
          <p:cNvCxnSpPr>
            <a:cxnSpLocks/>
          </p:cNvCxnSpPr>
          <p:nvPr/>
        </p:nvCxnSpPr>
        <p:spPr>
          <a:xfrm>
            <a:off x="8707272" y="2748975"/>
            <a:ext cx="1205385" cy="549436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A6BB2B35-29C6-E34F-AC97-438AEED0F7FC}"/>
              </a:ext>
            </a:extLst>
          </p:cNvPr>
          <p:cNvSpPr txBox="1">
            <a:spLocks/>
          </p:cNvSpPr>
          <p:nvPr/>
        </p:nvSpPr>
        <p:spPr>
          <a:xfrm>
            <a:off x="242495" y="2011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Sesame!!!</a:t>
            </a:r>
          </a:p>
          <a:p>
            <a:r>
              <a:rPr lang="en-US" sz="1600" i="1" dirty="0"/>
              <a:t>Generalized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7C8F9833-614E-104A-86A4-9787DAF9660A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3439908" y="3341743"/>
            <a:ext cx="1826780" cy="529626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7474EB3-D93E-D34E-B9EC-BCC6E26264F1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>
            <a:off x="3439908" y="3341743"/>
            <a:ext cx="1826780" cy="529626"/>
          </a:xfrm>
          <a:prstGeom prst="curved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8FA10-4817-D44D-AF20-5A56B65F4396}"/>
              </a:ext>
            </a:extLst>
          </p:cNvPr>
          <p:cNvSpPr/>
          <p:nvPr/>
        </p:nvSpPr>
        <p:spPr>
          <a:xfrm>
            <a:off x="7529107" y="1316502"/>
            <a:ext cx="1062238" cy="914399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Negative Detection</a:t>
            </a:r>
          </a:p>
          <a:p>
            <a:pPr algn="ctr"/>
            <a:r>
              <a:rPr lang="en-US" sz="1200" dirty="0"/>
              <a:t>P-value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DC8A531-6DE7-8641-8387-31B1393F40A0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6219188" y="564339"/>
            <a:ext cx="1841038" cy="752163"/>
          </a:xfrm>
          <a:prstGeom prst="curvedConnector2">
            <a:avLst/>
          </a:prstGeom>
          <a:ln w="381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1EB693F-5ACF-BC41-85DD-C52AF54AE65B}"/>
              </a:ext>
            </a:extLst>
          </p:cNvPr>
          <p:cNvSpPr/>
          <p:nvPr/>
        </p:nvSpPr>
        <p:spPr>
          <a:xfrm>
            <a:off x="7529107" y="4331068"/>
            <a:ext cx="1062238" cy="914399"/>
          </a:xfrm>
          <a:prstGeom prst="roundRect">
            <a:avLst/>
          </a:prstGeom>
          <a:solidFill>
            <a:srgbClr val="00B050">
              <a:alpha val="8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pOOBAH</a:t>
            </a:r>
            <a:r>
              <a:rPr lang="en-US" sz="1200" b="1" dirty="0">
                <a:solidFill>
                  <a:schemeClr val="tx1"/>
                </a:solidFill>
              </a:rPr>
              <a:t> Detection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P-value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49FDC03-50D2-A545-8617-3387D5DA7E5E}"/>
              </a:ext>
            </a:extLst>
          </p:cNvPr>
          <p:cNvSpPr/>
          <p:nvPr/>
        </p:nvSpPr>
        <p:spPr>
          <a:xfrm>
            <a:off x="7529107" y="2309542"/>
            <a:ext cx="1062238" cy="914399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Dye Bias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Correction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C5028-0754-3148-BEBB-C827BC2176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2657" y="2841211"/>
            <a:ext cx="11811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1FBB727-40ED-3043-A4E7-068763521EE6}"/>
              </a:ext>
            </a:extLst>
          </p:cNvPr>
          <p:cNvGrpSpPr/>
          <p:nvPr/>
        </p:nvGrpSpPr>
        <p:grpSpPr>
          <a:xfrm>
            <a:off x="3439908" y="3341743"/>
            <a:ext cx="2779280" cy="3297018"/>
            <a:chOff x="3439908" y="3341743"/>
            <a:chExt cx="2779280" cy="329701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28BEAB-9A0F-474E-9376-35F5B4844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66688" y="4493065"/>
              <a:ext cx="952500" cy="1016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768930D-6421-5341-B07A-F5BA904F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66688" y="5622761"/>
              <a:ext cx="952500" cy="1016000"/>
            </a:xfrm>
            <a:prstGeom prst="rect">
              <a:avLst/>
            </a:prstGeom>
          </p:spPr>
        </p:pic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600F79CB-EA38-C54D-9B58-057AF06A7256}"/>
                </a:ext>
              </a:extLst>
            </p:cNvPr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3439908" y="3341743"/>
              <a:ext cx="1826780" cy="1659322"/>
            </a:xfrm>
            <a:prstGeom prst="curvedConnector3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A32ABA1C-BAAA-434D-B748-91C3A6E01EAE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3439908" y="3341743"/>
              <a:ext cx="1826780" cy="2789018"/>
            </a:xfrm>
            <a:prstGeom prst="curvedConnector3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F9D4AADD-4F41-3343-A035-D3AB63F0F2CA}"/>
                </a:ext>
              </a:extLst>
            </p:cNvPr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3439908" y="3341743"/>
              <a:ext cx="1826780" cy="1659322"/>
            </a:xfrm>
            <a:prstGeom prst="curvedConnector3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F919DF7E-EF19-B04B-A175-0467E659FFB3}"/>
                </a:ext>
              </a:extLst>
            </p:cNvPr>
            <p:cNvCxnSpPr>
              <a:cxnSpLocks/>
              <a:stCxn id="4" idx="3"/>
              <a:endCxn id="26" idx="1"/>
            </p:cNvCxnSpPr>
            <p:nvPr/>
          </p:nvCxnSpPr>
          <p:spPr>
            <a:xfrm>
              <a:off x="3439908" y="3341743"/>
              <a:ext cx="1826780" cy="2789018"/>
            </a:xfrm>
            <a:prstGeom prst="curvedConnector3">
              <a:avLst/>
            </a:prstGeom>
            <a:ln w="381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C4A16FB-F7EF-A744-9491-76B534ED5AE1}"/>
              </a:ext>
            </a:extLst>
          </p:cNvPr>
          <p:cNvSpPr/>
          <p:nvPr/>
        </p:nvSpPr>
        <p:spPr>
          <a:xfrm>
            <a:off x="2934269" y="2988860"/>
            <a:ext cx="232012" cy="8100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2228C27A-2937-8B4A-B35B-0D6783A01501}"/>
              </a:ext>
            </a:extLst>
          </p:cNvPr>
          <p:cNvCxnSpPr>
            <a:stCxn id="26" idx="3"/>
            <a:endCxn id="50" idx="2"/>
          </p:cNvCxnSpPr>
          <p:nvPr/>
        </p:nvCxnSpPr>
        <p:spPr>
          <a:xfrm flipV="1">
            <a:off x="6219188" y="5245467"/>
            <a:ext cx="1841038" cy="885294"/>
          </a:xfrm>
          <a:prstGeom prst="curvedConnector2">
            <a:avLst/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990995C-1565-B44F-9949-0B08D22DD000}"/>
              </a:ext>
            </a:extLst>
          </p:cNvPr>
          <p:cNvSpPr/>
          <p:nvPr/>
        </p:nvSpPr>
        <p:spPr>
          <a:xfrm>
            <a:off x="7529107" y="3298411"/>
            <a:ext cx="1062238" cy="914399"/>
          </a:xfrm>
          <a:prstGeom prst="roundRect">
            <a:avLst/>
          </a:prstGeom>
          <a:solidFill>
            <a:srgbClr val="00B050">
              <a:alpha val="8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Noob Background Subtraction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418D1A4F-56BB-A043-8BD6-274A08779613}"/>
              </a:ext>
            </a:extLst>
          </p:cNvPr>
          <p:cNvCxnSpPr>
            <a:stCxn id="8" idx="3"/>
            <a:endCxn id="57" idx="1"/>
          </p:cNvCxnSpPr>
          <p:nvPr/>
        </p:nvCxnSpPr>
        <p:spPr>
          <a:xfrm>
            <a:off x="6219188" y="1794705"/>
            <a:ext cx="1205385" cy="1473258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D385E661-B463-D94C-9C20-8202DD909610}"/>
              </a:ext>
            </a:extLst>
          </p:cNvPr>
          <p:cNvCxnSpPr>
            <a:stCxn id="25" idx="3"/>
            <a:endCxn id="57" idx="1"/>
          </p:cNvCxnSpPr>
          <p:nvPr/>
        </p:nvCxnSpPr>
        <p:spPr>
          <a:xfrm flipV="1">
            <a:off x="6219188" y="3267963"/>
            <a:ext cx="1205385" cy="1733102"/>
          </a:xfrm>
          <a:prstGeom prst="curvedConnector3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6BE97F12-A54A-A749-8614-D2E5F3812A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2657" y="1753761"/>
            <a:ext cx="1181100" cy="91440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F4EFB45A-9291-F948-831E-749D616B98C9}"/>
              </a:ext>
            </a:extLst>
          </p:cNvPr>
          <p:cNvGrpSpPr/>
          <p:nvPr/>
        </p:nvGrpSpPr>
        <p:grpSpPr>
          <a:xfrm>
            <a:off x="5266688" y="2223437"/>
            <a:ext cx="952500" cy="2155932"/>
            <a:chOff x="5266688" y="2223437"/>
            <a:chExt cx="952500" cy="215593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397950E-24DD-0C42-A1F4-32C8A7C71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6688" y="2223437"/>
              <a:ext cx="952500" cy="1016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D3AA5EA-E443-7A4D-B0DE-10AFB6AD2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6688" y="3363369"/>
              <a:ext cx="952500" cy="10160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C1A6387-7FF0-304C-97F0-868022816B7E}"/>
                </a:ext>
              </a:extLst>
            </p:cNvPr>
            <p:cNvSpPr/>
            <p:nvPr/>
          </p:nvSpPr>
          <p:spPr>
            <a:xfrm>
              <a:off x="5266688" y="2223437"/>
              <a:ext cx="952500" cy="2155932"/>
            </a:xfrm>
            <a:prstGeom prst="rect">
              <a:avLst/>
            </a:prstGeom>
            <a:solidFill>
              <a:schemeClr val="bg1">
                <a:lumMod val="65000"/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A46B11B-1D78-4D40-AF52-1292DB1F8E9E}"/>
              </a:ext>
            </a:extLst>
          </p:cNvPr>
          <p:cNvSpPr txBox="1"/>
          <p:nvPr/>
        </p:nvSpPr>
        <p:spPr>
          <a:xfrm>
            <a:off x="115408" y="5622871"/>
            <a:ext cx="47965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Most Recent, Robust,</a:t>
            </a:r>
          </a:p>
          <a:p>
            <a:pPr algn="ctr"/>
            <a:r>
              <a:rPr lang="en-US" sz="3200" dirty="0"/>
              <a:t>State-of-the-Art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EFD78-8161-B445-8B13-99E4679EE3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12656" y="3923370"/>
            <a:ext cx="1181099" cy="629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B2F64F-7644-9942-A06D-75083AC767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12657" y="5024124"/>
            <a:ext cx="1181098" cy="629919"/>
          </a:xfrm>
          <a:prstGeom prst="rect">
            <a:avLst/>
          </a:prstGeom>
        </p:spPr>
      </p:pic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7FF867C1-6710-4747-85B4-3857C102F81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6219188" y="5654043"/>
            <a:ext cx="4284018" cy="538481"/>
          </a:xfrm>
          <a:prstGeom prst="curvedConnector2">
            <a:avLst/>
          </a:prstGeom>
          <a:ln w="762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>
            <a:extLst>
              <a:ext uri="{FF2B5EF4-FFF2-40B4-BE49-F238E27FC236}">
                <a16:creationId xmlns:a16="http://schemas.microsoft.com/office/drawing/2014/main" id="{AF11E5E2-0781-FB4C-A162-B34C4F42BC8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219188" y="4553289"/>
            <a:ext cx="4284018" cy="1529150"/>
          </a:xfrm>
          <a:prstGeom prst="curvedConnector2">
            <a:avLst/>
          </a:prstGeom>
          <a:ln w="76200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0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5" grpId="0" animBg="1"/>
      <p:bldP spid="50" grpId="0" animBg="1"/>
      <p:bldP spid="58" grpId="0" animBg="1"/>
      <p:bldP spid="32" grpId="0" animBg="1"/>
      <p:bldP spid="56" grpId="0" animBg="1"/>
      <p:bldP spid="6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8D7F981-7568-1A43-B778-0058EAFF727F}"/>
              </a:ext>
            </a:extLst>
          </p:cNvPr>
          <p:cNvSpPr txBox="1">
            <a:spLocks/>
          </p:cNvSpPr>
          <p:nvPr/>
        </p:nvSpPr>
        <p:spPr>
          <a:xfrm>
            <a:off x="436033" y="183240"/>
            <a:ext cx="11303000" cy="96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Analysis Workflow Steps Available in Sesame: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BD823-D3AB-2145-836A-49293858A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733" y="1253331"/>
            <a:ext cx="10515600" cy="2064329"/>
          </a:xfrm>
        </p:spPr>
        <p:txBody>
          <a:bodyPr>
            <a:normAutofit/>
          </a:bodyPr>
          <a:lstStyle/>
          <a:p>
            <a:r>
              <a:rPr lang="en-US" dirty="0"/>
              <a:t>Workhorse wraps </a:t>
            </a:r>
            <a:r>
              <a:rPr lang="en-US" b="1" dirty="0" err="1"/>
              <a:t>SeSAMe</a:t>
            </a:r>
            <a:r>
              <a:rPr lang="en-US" dirty="0"/>
              <a:t> provided workflows. </a:t>
            </a:r>
          </a:p>
          <a:p>
            <a:r>
              <a:rPr lang="en-US" dirty="0"/>
              <a:t>Note: Sesame does not support Negative control-based background subtraction. </a:t>
            </a:r>
          </a:p>
          <a:p>
            <a:r>
              <a:rPr lang="en-US" dirty="0"/>
              <a:t>Core Sesame Methods: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205D9-C13A-EC40-AF69-CDF59BFA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4161146"/>
            <a:ext cx="2432958" cy="2064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2C5A7-A8B5-7B4B-9A3A-FDD229828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125" y="3782390"/>
            <a:ext cx="4755328" cy="1474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6DAF82-9FB2-C348-9543-570CAF99A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205" y="4071092"/>
            <a:ext cx="2396095" cy="5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13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F1C29-BA54-434D-90FB-5FFCA8D3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0972"/>
            <a:ext cx="10515600" cy="3450774"/>
          </a:xfrm>
        </p:spPr>
        <p:txBody>
          <a:bodyPr>
            <a:normAutofit/>
          </a:bodyPr>
          <a:lstStyle/>
          <a:p>
            <a:r>
              <a:rPr lang="en-US" dirty="0"/>
              <a:t>Due to the flexibility of </a:t>
            </a:r>
            <a:r>
              <a:rPr lang="en-US" b="1" dirty="0" err="1"/>
              <a:t>SeSAMe</a:t>
            </a:r>
            <a:r>
              <a:rPr lang="en-US" dirty="0"/>
              <a:t> you can choose the order of operations.</a:t>
            </a:r>
          </a:p>
          <a:p>
            <a:r>
              <a:rPr lang="en-US" dirty="0"/>
              <a:t>Currently </a:t>
            </a:r>
            <a:r>
              <a:rPr lang="en-US" dirty="0" err="1"/>
              <a:t>Lighthoof</a:t>
            </a:r>
            <a:r>
              <a:rPr lang="en-US" dirty="0"/>
              <a:t> supports the following workflows:</a:t>
            </a:r>
          </a:p>
          <a:p>
            <a:r>
              <a:rPr lang="en-US" dirty="0"/>
              <a:t>For COVIC Project we current only look at two workflows:</a:t>
            </a:r>
          </a:p>
          <a:p>
            <a:pPr lvl="1"/>
            <a:r>
              <a:rPr lang="en-US" dirty="0"/>
              <a:t>I: </a:t>
            </a:r>
            <a:r>
              <a:rPr lang="en-US" dirty="0" err="1"/>
              <a:t>InferredTypeIChannel</a:t>
            </a:r>
            <a:r>
              <a:rPr lang="en-US" dirty="0"/>
              <a:t>() </a:t>
            </a:r>
          </a:p>
          <a:p>
            <a:pPr lvl="2"/>
            <a:r>
              <a:rPr lang="en-US" dirty="0"/>
              <a:t>Basically, the raw data with channel swapping</a:t>
            </a:r>
          </a:p>
          <a:p>
            <a:pPr lvl="1"/>
            <a:r>
              <a:rPr lang="en-US" dirty="0"/>
              <a:t>IND: </a:t>
            </a:r>
            <a:r>
              <a:rPr lang="en-US" dirty="0" err="1"/>
              <a:t>InferredTypeIChannel</a:t>
            </a:r>
            <a:r>
              <a:rPr lang="en-US" dirty="0"/>
              <a:t>() -&gt; noob() -&gt; </a:t>
            </a:r>
            <a:r>
              <a:rPr lang="en-US" dirty="0" err="1"/>
              <a:t>dyeBiasCorrTypeINorm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Basically, the standard Sesame workflow with channel swapping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8D7F981-7568-1A43-B778-0058EAFF727F}"/>
              </a:ext>
            </a:extLst>
          </p:cNvPr>
          <p:cNvSpPr txBox="1">
            <a:spLocks/>
          </p:cNvSpPr>
          <p:nvPr/>
        </p:nvSpPr>
        <p:spPr>
          <a:xfrm>
            <a:off x="436033" y="183240"/>
            <a:ext cx="11303000" cy="96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Supported Order of Operations: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F45C5-A02D-DB44-8AA4-B73EE68C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8" y="4776426"/>
            <a:ext cx="11172585" cy="16378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D19CBC-5E9A-5C47-A3FC-822F8E0F4126}"/>
              </a:ext>
            </a:extLst>
          </p:cNvPr>
          <p:cNvSpPr/>
          <p:nvPr/>
        </p:nvSpPr>
        <p:spPr>
          <a:xfrm>
            <a:off x="6183086" y="4691746"/>
            <a:ext cx="2046514" cy="1447800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58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1049000" cy="876656"/>
          </a:xfrm>
        </p:spPr>
        <p:txBody>
          <a:bodyPr>
            <a:normAutofit fontScale="90000"/>
          </a:bodyPr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Pipeline Output: </a:t>
            </a:r>
            <a:r>
              <a:rPr lang="en-US" b="1" dirty="0">
                <a:highlight>
                  <a:srgbClr val="FFFF00"/>
                </a:highlight>
              </a:rPr>
              <a:t>OUT OF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354"/>
            <a:ext cx="10515600" cy="54991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each Sample, the following files are produced:</a:t>
            </a:r>
          </a:p>
          <a:p>
            <a:endParaRPr lang="en-US" dirty="0"/>
          </a:p>
          <a:p>
            <a:r>
              <a:rPr lang="en-US" dirty="0" err="1"/>
              <a:t>AutoSampleSheet.csv.gz</a:t>
            </a:r>
            <a:r>
              <a:rPr lang="en-US" dirty="0"/>
              <a:t>: A Sample Sheet similar to sample sheets required by Genome Studio as input. This includes summary statistics as well as a ’ Requeue’ flag indicating the sample did not pass and should be requeued or further investigated.</a:t>
            </a:r>
          </a:p>
          <a:p>
            <a:r>
              <a:rPr lang="en-US" dirty="0" err="1"/>
              <a:t>call.csv.gz</a:t>
            </a:r>
            <a:r>
              <a:rPr lang="en-US" dirty="0"/>
              <a:t>: This contains both p-values and beta values for specified workflows. </a:t>
            </a:r>
          </a:p>
          <a:p>
            <a:r>
              <a:rPr lang="en-US" dirty="0" err="1"/>
              <a:t>sigs.csv.gz</a:t>
            </a:r>
            <a:r>
              <a:rPr lang="en-US" dirty="0"/>
              <a:t>: This contains the raw and normalized signals for specified workflows. </a:t>
            </a:r>
          </a:p>
          <a:p>
            <a:r>
              <a:rPr lang="en-US" dirty="0" err="1"/>
              <a:t>SignalSummary.csv.gz</a:t>
            </a:r>
            <a:r>
              <a:rPr lang="en-US" dirty="0"/>
              <a:t>: This provides detailed summary signal statistics for specified workflows. </a:t>
            </a:r>
          </a:p>
          <a:p>
            <a:r>
              <a:rPr lang="en-US" b="1" dirty="0">
                <a:highlight>
                  <a:srgbClr val="FFFF00"/>
                </a:highlight>
              </a:rPr>
              <a:t>MISSING SNP.VCF FILE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24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0515600" cy="876656"/>
          </a:xfrm>
        </p:spPr>
        <p:txBody>
          <a:bodyPr/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Auto Sample 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354"/>
            <a:ext cx="10515600" cy="5499195"/>
          </a:xfrm>
        </p:spPr>
        <p:txBody>
          <a:bodyPr>
            <a:normAutofit/>
          </a:bodyPr>
          <a:lstStyle/>
          <a:p>
            <a:r>
              <a:rPr lang="en-US" dirty="0" err="1"/>
              <a:t>AutoSampleSheet.csv.gz</a:t>
            </a:r>
            <a:r>
              <a:rPr lang="en-US" dirty="0"/>
              <a:t>: A Sample Sheet similar to sample sheets required by Genome Studio as input. This includes summary statistics as well as a ’ Requeue’ flag indicating the sample did not pass and should be requeued or further investigated.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90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0515600" cy="876656"/>
          </a:xfrm>
        </p:spPr>
        <p:txBody>
          <a:bodyPr/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Auto Sample Sheet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7C7B8-4919-7543-BC10-75235343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49231"/>
            <a:ext cx="9144000" cy="46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Allele Frequency Densities</a:t>
            </a:r>
            <a:br>
              <a:rPr lang="en-US" sz="2800" dirty="0"/>
            </a:br>
            <a:r>
              <a:rPr lang="en-US" b="0" i="1" dirty="0"/>
              <a:t>Direct SNVs Matter Most!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6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0515600" cy="876656"/>
          </a:xfrm>
        </p:spPr>
        <p:txBody>
          <a:bodyPr/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Auto Sample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1B36C-435C-E347-B72D-333AA2F4C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758623"/>
            <a:ext cx="6400800" cy="609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49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0515600" cy="876656"/>
          </a:xfrm>
        </p:spPr>
        <p:txBody>
          <a:bodyPr/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Auto Sample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EFAD3-F153-F94B-8210-FB2B0F2E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26505"/>
            <a:ext cx="9144000" cy="46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1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0515600" cy="876656"/>
          </a:xfrm>
        </p:spPr>
        <p:txBody>
          <a:bodyPr/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Auto Sample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0241E-E8B9-0944-8D54-DDE3B6A8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89166"/>
            <a:ext cx="9144000" cy="227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51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0515600" cy="876656"/>
          </a:xfrm>
        </p:spPr>
        <p:txBody>
          <a:bodyPr/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Auto Sample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AF667-F578-C247-9D51-3A94E085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00747"/>
            <a:ext cx="9144000" cy="46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63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0515600" cy="876656"/>
          </a:xfrm>
        </p:spPr>
        <p:txBody>
          <a:bodyPr/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Auto Sample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E9BB9-A8C0-8D42-9926-7141E0AD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97" y="936979"/>
            <a:ext cx="8229600" cy="56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761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0515600" cy="876656"/>
          </a:xfrm>
        </p:spPr>
        <p:txBody>
          <a:bodyPr/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Auto Sample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06FE6-B63D-8B42-8356-571690F7C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03946"/>
            <a:ext cx="9144000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8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CF6A-A527-E44C-820B-A13B2526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3"/>
            <a:ext cx="10515600" cy="876656"/>
          </a:xfrm>
        </p:spPr>
        <p:txBody>
          <a:bodyPr/>
          <a:lstStyle/>
          <a:p>
            <a:r>
              <a:rPr lang="en-US" dirty="0"/>
              <a:t>Workhorse::</a:t>
            </a:r>
            <a:r>
              <a:rPr lang="en-US" dirty="0" err="1"/>
              <a:t>Lighthoof</a:t>
            </a:r>
            <a:r>
              <a:rPr lang="en-US" dirty="0"/>
              <a:t> Calls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61DD-C581-5A4A-83E5-6BACE7D0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355"/>
            <a:ext cx="10515600" cy="1233874"/>
          </a:xfrm>
        </p:spPr>
        <p:txBody>
          <a:bodyPr>
            <a:normAutofit/>
          </a:bodyPr>
          <a:lstStyle/>
          <a:p>
            <a:r>
              <a:rPr lang="en-US" dirty="0" err="1"/>
              <a:t>call.csv.gz</a:t>
            </a:r>
            <a:r>
              <a:rPr lang="en-US" dirty="0"/>
              <a:t>: This contains both p-values and beta values for specified workflows.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DDE83-2686-0B44-B69B-F92B5A61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22" y="2273991"/>
            <a:ext cx="9412955" cy="396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Allele Frequency Densities</a:t>
            </a:r>
          </a:p>
          <a:p>
            <a:pPr algn="r"/>
            <a:r>
              <a:rPr lang="en-US" sz="2800" i="1" dirty="0"/>
              <a:t>Direct SNVs Matter Most!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2B24D-8649-6F12-315F-AD07F1DE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93" y="1825624"/>
            <a:ext cx="5545015" cy="5032376"/>
          </a:xfrm>
        </p:spPr>
        <p:txBody>
          <a:bodyPr>
            <a:normAutofit/>
          </a:bodyPr>
          <a:lstStyle/>
          <a:p>
            <a:r>
              <a:rPr lang="en-US" dirty="0"/>
              <a:t>Direct SNPs were designed specifically to have high MAF!</a:t>
            </a:r>
          </a:p>
          <a:p>
            <a:r>
              <a:rPr lang="en-US" dirty="0"/>
              <a:t>High MAF = Stronger Fingerprinting Discrimination!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means that a lack of Trifecta (Inferred) SNVs does not have a strong effect.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620852-B754-98AA-F75D-CF02237AAEAA}"/>
              </a:ext>
            </a:extLst>
          </p:cNvPr>
          <p:cNvCxnSpPr/>
          <p:nvPr/>
        </p:nvCxnSpPr>
        <p:spPr>
          <a:xfrm flipV="1">
            <a:off x="5920154" y="2661138"/>
            <a:ext cx="715108" cy="2074985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CDD471-FAAC-831B-AB7D-A6839CA162D9}"/>
              </a:ext>
            </a:extLst>
          </p:cNvPr>
          <p:cNvCxnSpPr/>
          <p:nvPr/>
        </p:nvCxnSpPr>
        <p:spPr>
          <a:xfrm>
            <a:off x="5797063" y="2754923"/>
            <a:ext cx="756137" cy="2321169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08F330F-3AE4-DD9C-1DEB-D6A94399920D}"/>
              </a:ext>
            </a:extLst>
          </p:cNvPr>
          <p:cNvGrpSpPr/>
          <p:nvPr/>
        </p:nvGrpSpPr>
        <p:grpSpPr>
          <a:xfrm>
            <a:off x="6738677" y="1397723"/>
            <a:ext cx="4615122" cy="5422083"/>
            <a:chOff x="6738677" y="1397723"/>
            <a:chExt cx="4615122" cy="54220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E15AA9-A879-B86F-C5BB-644B3A02A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8677" y="1397723"/>
              <a:ext cx="4603401" cy="4603401"/>
            </a:xfrm>
            <a:prstGeom prst="rect">
              <a:avLst/>
            </a:prstGeom>
          </p:spPr>
        </p:pic>
        <p:sp>
          <p:nvSpPr>
            <p:cNvPr id="3" name="Content Placeholder 4">
              <a:extLst>
                <a:ext uri="{FF2B5EF4-FFF2-40B4-BE49-F238E27FC236}">
                  <a16:creationId xmlns:a16="http://schemas.microsoft.com/office/drawing/2014/main" id="{FCCD78BE-2382-2450-5035-228AA920F3B3}"/>
                </a:ext>
              </a:extLst>
            </p:cNvPr>
            <p:cNvSpPr txBox="1">
              <a:spLocks/>
            </p:cNvSpPr>
            <p:nvPr/>
          </p:nvSpPr>
          <p:spPr>
            <a:xfrm>
              <a:off x="6750398" y="6001124"/>
              <a:ext cx="4603401" cy="818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RAF = Reference Allele Frequency</a:t>
              </a:r>
            </a:p>
            <a:p>
              <a:pPr marL="0" indent="0" algn="ctr">
                <a:buNone/>
              </a:pPr>
              <a:r>
                <a:rPr lang="en-US" dirty="0"/>
                <a:t>MAF = Minor Allele Frequency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03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62" y="528711"/>
            <a:ext cx="7245776" cy="1190805"/>
          </a:xfrm>
        </p:spPr>
        <p:txBody>
          <a:bodyPr/>
          <a:lstStyle/>
          <a:p>
            <a:r>
              <a:rPr lang="en-US" sz="3200" dirty="0"/>
              <a:t>Fingerprints</a:t>
            </a:r>
            <a:br>
              <a:rPr lang="en-US" sz="2800" dirty="0"/>
            </a:br>
            <a:r>
              <a:rPr lang="en-US" b="0" i="1" dirty="0"/>
              <a:t>Convenient Fingerprinting Visualize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8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D84F-863A-46EB-E341-61829B07564F}"/>
              </a:ext>
            </a:extLst>
          </p:cNvPr>
          <p:cNvSpPr txBox="1">
            <a:spLocks/>
          </p:cNvSpPr>
          <p:nvPr/>
        </p:nvSpPr>
        <p:spPr>
          <a:xfrm>
            <a:off x="838200" y="206081"/>
            <a:ext cx="10515600" cy="1024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/>
              <a:t>Fingerprints</a:t>
            </a:r>
            <a:endParaRPr lang="en-US" sz="3200" dirty="0"/>
          </a:p>
          <a:p>
            <a:pPr algn="r"/>
            <a:r>
              <a:rPr lang="en-US" sz="2800" i="1" dirty="0"/>
              <a:t>Convenient Fingerprinting Visualize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D2B24D-8649-6F12-315F-AD07F1DE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92"/>
            <a:ext cx="10322169" cy="4383332"/>
          </a:xfrm>
        </p:spPr>
        <p:txBody>
          <a:bodyPr/>
          <a:lstStyle/>
          <a:p>
            <a:r>
              <a:rPr lang="en-US" dirty="0"/>
              <a:t>NOTES: Color code values…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7C40D-6C27-03E9-FE1D-C906358E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84" y="2137557"/>
            <a:ext cx="7747000" cy="4279900"/>
          </a:xfrm>
          <a:prstGeom prst="rect">
            <a:avLst/>
          </a:prstGeom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2D913D3-C184-196C-9FC9-B7060CB480CE}"/>
              </a:ext>
            </a:extLst>
          </p:cNvPr>
          <p:cNvSpPr txBox="1">
            <a:spLocks/>
          </p:cNvSpPr>
          <p:nvPr/>
        </p:nvSpPr>
        <p:spPr>
          <a:xfrm>
            <a:off x="263770" y="2137557"/>
            <a:ext cx="1776045" cy="427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Key:</a:t>
            </a:r>
          </a:p>
          <a:p>
            <a:pPr marL="0" indent="0">
              <a:buNone/>
            </a:pPr>
            <a:r>
              <a:rPr lang="en-US" dirty="0"/>
              <a:t>0 = 0/0</a:t>
            </a:r>
          </a:p>
          <a:p>
            <a:pPr marL="0" indent="0">
              <a:buNone/>
            </a:pPr>
            <a:r>
              <a:rPr lang="en-US" dirty="0"/>
              <a:t>1 = 0/1</a:t>
            </a:r>
          </a:p>
          <a:p>
            <a:pPr marL="0" indent="0">
              <a:buNone/>
            </a:pPr>
            <a:r>
              <a:rPr lang="en-US" dirty="0"/>
              <a:t>2 = 1/0</a:t>
            </a:r>
          </a:p>
          <a:p>
            <a:pPr marL="0" indent="0">
              <a:buNone/>
            </a:pPr>
            <a:r>
              <a:rPr lang="en-US" dirty="0"/>
              <a:t>3 = 1/1</a:t>
            </a:r>
          </a:p>
          <a:p>
            <a:pPr marL="0" indent="0">
              <a:buNone/>
            </a:pPr>
            <a:r>
              <a:rPr lang="en-US" dirty="0"/>
              <a:t>5 = NA</a:t>
            </a:r>
          </a:p>
        </p:txBody>
      </p:sp>
    </p:spTree>
    <p:extLst>
      <p:ext uri="{BB962C8B-B14F-4D97-AF65-F5344CB8AC3E}">
        <p14:creationId xmlns:p14="http://schemas.microsoft.com/office/powerpoint/2010/main" val="335452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</TotalTime>
  <Words>3072</Words>
  <Application>Microsoft Macintosh PowerPoint</Application>
  <PresentationFormat>Widescreen</PresentationFormat>
  <Paragraphs>462</Paragraphs>
  <Slides>66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Courier New</vt:lpstr>
      <vt:lpstr>Menlo</vt:lpstr>
      <vt:lpstr>Source Sans Pro</vt:lpstr>
      <vt:lpstr>Office Theme</vt:lpstr>
      <vt:lpstr>EPICv2 Docker: “Fingerprinting Enabled!”</vt:lpstr>
      <vt:lpstr>PowerPoint Presentation</vt:lpstr>
      <vt:lpstr>SNV Venn-Diagrams New SNVs</vt:lpstr>
      <vt:lpstr>PowerPoint Presentation</vt:lpstr>
      <vt:lpstr>PowerPoint Presentation</vt:lpstr>
      <vt:lpstr>Allele Frequency Densities Direct SNVs Matter Most!</vt:lpstr>
      <vt:lpstr>PowerPoint Presentation</vt:lpstr>
      <vt:lpstr>Fingerprints Convenient Fingerprinting Visualize</vt:lpstr>
      <vt:lpstr>PowerPoint Presentation</vt:lpstr>
      <vt:lpstr>Fingerprint Clustering Fingerprints vs. Betas</vt:lpstr>
      <vt:lpstr>PowerPoint Presentation</vt:lpstr>
      <vt:lpstr>PowerPoint Presentation</vt:lpstr>
      <vt:lpstr>Wanding’s Fingerprints Fingerprints vs. Betas</vt:lpstr>
      <vt:lpstr>PowerPoint Presentation</vt:lpstr>
      <vt:lpstr>PowerPoint Presentation</vt:lpstr>
      <vt:lpstr>Next Steps: Future Fingerprints Rare SNV Discovery</vt:lpstr>
      <vt:lpstr>PowerPoint Presentation</vt:lpstr>
      <vt:lpstr>Summary and Conclusion EPICv2 Docker can Perform Fingerprinting</vt:lpstr>
      <vt:lpstr>PowerPoint Presentation</vt:lpstr>
      <vt:lpstr>PowerPoint Presentation</vt:lpstr>
      <vt:lpstr>Questions???</vt:lpstr>
      <vt:lpstr>PowerPoint Presentation</vt:lpstr>
      <vt:lpstr>Technical Appendix of Docker Changes</vt:lpstr>
      <vt:lpstr>PowerPoint Presentation</vt:lpstr>
      <vt:lpstr>Historic Discovery/Development Previous insight</vt:lpstr>
      <vt:lpstr>PowerPoint Presentation</vt:lpstr>
      <vt:lpstr>PowerPoint Presentation</vt:lpstr>
      <vt:lpstr>Flavors of Infinium Chemistry</vt:lpstr>
      <vt:lpstr>Customer Rational VA MVP Fingerprinting Requirements</vt:lpstr>
      <vt:lpstr>PowerPoint Presentation</vt:lpstr>
      <vt:lpstr>Current Implementation Sesame Circa 2019</vt:lpstr>
      <vt:lpstr>PowerPoint Presentation</vt:lpstr>
      <vt:lpstr>PowerPoint Presentation</vt:lpstr>
      <vt:lpstr>PowerPoint Presentation</vt:lpstr>
      <vt:lpstr>Current Implementation Caveats Trials and tribulations of three-year-old code [yes; double entendre ]</vt:lpstr>
      <vt:lpstr>PowerPoint Presentation</vt:lpstr>
      <vt:lpstr>Future Development A proper and integrated solution</vt:lpstr>
      <vt:lpstr>PowerPoint Presentation</vt:lpstr>
      <vt:lpstr>Docker Installation/Usage 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Workhorse: Analysis Pipeline: Docker image to make life easy</vt:lpstr>
      <vt:lpstr>PowerPoint Presentation</vt:lpstr>
      <vt:lpstr>Why So Many Software Packages???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Workhorse::Lighthoof Pipeline Output: OUT OF DATE</vt:lpstr>
      <vt:lpstr>Workhorse::Lighthoof Auto Sample Sheet</vt:lpstr>
      <vt:lpstr>Workhorse::Lighthoof Auto Sample Sheet</vt:lpstr>
      <vt:lpstr>Workhorse::Lighthoof Auto Sample Sheet</vt:lpstr>
      <vt:lpstr>Workhorse::Lighthoof Auto Sample Sheet</vt:lpstr>
      <vt:lpstr>Workhorse::Lighthoof Auto Sample Sheet</vt:lpstr>
      <vt:lpstr>Workhorse::Lighthoof Auto Sample Sheet</vt:lpstr>
      <vt:lpstr>Workhorse::Lighthoof Auto Sample Sheet</vt:lpstr>
      <vt:lpstr>Workhorse::Lighthoof Auto Sample Sheet</vt:lpstr>
      <vt:lpstr>Workhorse::Lighthoof Calls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Infinium Methylation: Internal Use Only Where did we come from and where are we going?</dc:title>
  <dc:creator>Bret Barnes</dc:creator>
  <cp:lastModifiedBy>Barnes, Bret</cp:lastModifiedBy>
  <cp:revision>366</cp:revision>
  <dcterms:created xsi:type="dcterms:W3CDTF">2021-05-14T11:17:05Z</dcterms:created>
  <dcterms:modified xsi:type="dcterms:W3CDTF">2023-07-26T19:05:47Z</dcterms:modified>
</cp:coreProperties>
</file>